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9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Lst>
  <p:sldSz cy="5143500" cx="9144000"/>
  <p:notesSz cx="6858000" cy="9144000"/>
  <p:embeddedFontLst>
    <p:embeddedFont>
      <p:font typeface="Anton"/>
      <p:regular r:id="rId76"/>
    </p:embeddedFont>
    <p:embeddedFont>
      <p:font typeface="DM Sans Medium"/>
      <p:regular r:id="rId77"/>
      <p:bold r:id="rId78"/>
      <p:italic r:id="rId79"/>
      <p:boldItalic r:id="rId80"/>
    </p:embeddedFont>
    <p:embeddedFont>
      <p:font typeface="Lato"/>
      <p:regular r:id="rId81"/>
      <p:bold r:id="rId82"/>
      <p:italic r:id="rId83"/>
      <p:boldItalic r:id="rId84"/>
    </p:embeddedFont>
    <p:embeddedFont>
      <p:font typeface="Helvetica Neue"/>
      <p:regular r:id="rId85"/>
      <p:bold r:id="rId86"/>
      <p:italic r:id="rId87"/>
      <p:boldItalic r:id="rId88"/>
    </p:embeddedFont>
    <p:embeddedFont>
      <p:font typeface="Helvetica Neue Light"/>
      <p:regular r:id="rId89"/>
      <p:bold r:id="rId90"/>
      <p:italic r:id="rId91"/>
      <p:boldItalic r:id="rId92"/>
    </p:embeddedFont>
    <p:embeddedFont>
      <p:font typeface="DM Sans"/>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B9245D-A106-4C50-9E3C-61FAF5BAAB86}">
  <a:tblStyle styleId="{7EB9245D-A106-4C50-9E3C-61FAF5BAAB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3.xml"/><Relationship Id="rId86" Type="http://schemas.openxmlformats.org/officeDocument/2006/relationships/font" Target="fonts/HelveticaNeue-bold.fntdata"/><Relationship Id="rId41" Type="http://schemas.openxmlformats.org/officeDocument/2006/relationships/slide" Target="slides/slide32.xml"/><Relationship Id="rId85" Type="http://schemas.openxmlformats.org/officeDocument/2006/relationships/font" Target="fonts/HelveticaNeue-regular.fntdata"/><Relationship Id="rId44" Type="http://schemas.openxmlformats.org/officeDocument/2006/relationships/slide" Target="slides/slide35.xml"/><Relationship Id="rId88" Type="http://schemas.openxmlformats.org/officeDocument/2006/relationships/font" Target="fonts/HelveticaNeue-boldItalic.fntdata"/><Relationship Id="rId43" Type="http://schemas.openxmlformats.org/officeDocument/2006/relationships/slide" Target="slides/slide34.xml"/><Relationship Id="rId87" Type="http://schemas.openxmlformats.org/officeDocument/2006/relationships/font" Target="fonts/HelveticaNeue-italic.fntdata"/><Relationship Id="rId46" Type="http://schemas.openxmlformats.org/officeDocument/2006/relationships/slide" Target="slides/slide37.xml"/><Relationship Id="rId45" Type="http://schemas.openxmlformats.org/officeDocument/2006/relationships/slide" Target="slides/slide36.xml"/><Relationship Id="rId89" Type="http://schemas.openxmlformats.org/officeDocument/2006/relationships/font" Target="fonts/HelveticaNeueLight-regular.fntdata"/><Relationship Id="rId80" Type="http://schemas.openxmlformats.org/officeDocument/2006/relationships/font" Target="fonts/DMSansMedium-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slide" Target="slides/slide66.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77" Type="http://schemas.openxmlformats.org/officeDocument/2006/relationships/font" Target="fonts/DMSansMedium-regular.fntdata"/><Relationship Id="rId32" Type="http://schemas.openxmlformats.org/officeDocument/2006/relationships/slide" Target="slides/slide23.xml"/><Relationship Id="rId76" Type="http://schemas.openxmlformats.org/officeDocument/2006/relationships/font" Target="fonts/Anton-regular.fntdata"/><Relationship Id="rId35" Type="http://schemas.openxmlformats.org/officeDocument/2006/relationships/slide" Target="slides/slide26.xml"/><Relationship Id="rId79" Type="http://schemas.openxmlformats.org/officeDocument/2006/relationships/font" Target="fonts/DMSansMedium-italic.fntdata"/><Relationship Id="rId34" Type="http://schemas.openxmlformats.org/officeDocument/2006/relationships/slide" Target="slides/slide25.xml"/><Relationship Id="rId78" Type="http://schemas.openxmlformats.org/officeDocument/2006/relationships/font" Target="fonts/DMSansMedium-bold.fntdata"/><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95" Type="http://schemas.openxmlformats.org/officeDocument/2006/relationships/font" Target="fonts/DMSans-italic.fntdata"/><Relationship Id="rId50" Type="http://schemas.openxmlformats.org/officeDocument/2006/relationships/slide" Target="slides/slide41.xml"/><Relationship Id="rId94" Type="http://schemas.openxmlformats.org/officeDocument/2006/relationships/font" Target="fonts/DMSans-bold.fntdata"/><Relationship Id="rId53" Type="http://schemas.openxmlformats.org/officeDocument/2006/relationships/slide" Target="slides/slide44.xml"/><Relationship Id="rId52" Type="http://schemas.openxmlformats.org/officeDocument/2006/relationships/slide" Target="slides/slide43.xml"/><Relationship Id="rId96" Type="http://schemas.openxmlformats.org/officeDocument/2006/relationships/font" Target="fonts/DMSans-boldItalic.fntdata"/><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91" Type="http://schemas.openxmlformats.org/officeDocument/2006/relationships/font" Target="fonts/HelveticaNeueLight-italic.fntdata"/><Relationship Id="rId90" Type="http://schemas.openxmlformats.org/officeDocument/2006/relationships/font" Target="fonts/HelveticaNeueLight-bold.fntdata"/><Relationship Id="rId93" Type="http://schemas.openxmlformats.org/officeDocument/2006/relationships/font" Target="fonts/DMSans-regular.fntdata"/><Relationship Id="rId92" Type="http://schemas.openxmlformats.org/officeDocument/2006/relationships/font" Target="fonts/HelveticaNeueLight-boldItalic.fntdata"/><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128dbe8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2128dbe83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3d990c0b2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3d990c0b2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3d990c0b2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3d990c0b2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3d990c0b2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f3d990c0b2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3d990c0b2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3d990c0b2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3d990c0b2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3d990c0b2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3d990c0b2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3d990c0b2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3d990c0b2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f3d990c0b2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3d990c0b2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3d990c0b2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3d990c0b2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3d990c0b2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3d990c0b2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f3d990c0b2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Sólo se muestra la primera clase.</a:t>
            </a:r>
            <a:br>
              <a:rPr lang="es">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128dbe8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2128dbe834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3d990c0b2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3d990c0b2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Sólo se muestra la primera clase.</a:t>
            </a:r>
            <a:br>
              <a:rPr lang="es">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f3d990c0b2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f3d990c0b2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3d990c0b2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3d990c0b2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96d7c2cc9_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396d7c2cc9_5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396d7c2cc9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1396d7c2cc9_5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3d990c0b2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f3d990c0b2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3d990c0b2_2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f3d990c0b2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96d7c2cc9_5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96d7c2cc9_5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2128dbe83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2128dbe83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396d7c2cc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396d7c2cc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3d990c0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3d990c0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Se presenta en la primera clase. </a:t>
            </a:r>
            <a:r>
              <a:rPr lang="es">
                <a:solidFill>
                  <a:schemeClr val="dk1"/>
                </a:solidFill>
                <a:highlight>
                  <a:schemeClr val="accent3"/>
                </a:highlight>
                <a:latin typeface="DM Sans"/>
                <a:ea typeface="DM Sans"/>
                <a:cs typeface="DM Sans"/>
                <a:sym typeface="DM Sans"/>
              </a:rPr>
              <a:t>Colocar el número de comisión correspondiente</a:t>
            </a:r>
            <a:r>
              <a:rPr lang="es">
                <a:solidFill>
                  <a:schemeClr val="dk1"/>
                </a:solidFill>
                <a:latin typeface="DM Sans"/>
                <a:ea typeface="DM Sans"/>
                <a:cs typeface="DM Sans"/>
                <a:sym typeface="DM Sans"/>
              </a:rPr>
              <a:t>. </a:t>
            </a:r>
            <a:r>
              <a:rPr lang="es">
                <a:latin typeface="DM Sans"/>
                <a:ea typeface="DM Sans"/>
                <a:cs typeface="DM Sans"/>
                <a:sym typeface="DM Sans"/>
              </a:rPr>
              <a:t>Se debe editar y completar con los nombres del equipo a cargo. Se sugiere linkearlos a los perfiles de Linkedin (quienes quieran).</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128dbe83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12128dbe834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3aa180457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13aa180457e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2128dbe83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2128dbe834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2128dbe83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12128dbe834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23877e9cc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123877e9cc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23877e9cc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123877e9cca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23877e9cc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123877e9cca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23877e9cc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23877e9cc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23877e9cc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123877e9cca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23877e9cc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123877e9cca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3d990c0b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3d990c0b2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(Sólo la primera clase)</a:t>
            </a: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Presentación de los estudiantes. Generar </a:t>
            </a:r>
            <a:r>
              <a:rPr lang="es" u="sng">
                <a:solidFill>
                  <a:schemeClr val="dk1"/>
                </a:solidFill>
                <a:latin typeface="DM Sans"/>
                <a:ea typeface="DM Sans"/>
                <a:cs typeface="DM Sans"/>
                <a:sym typeface="DM Sans"/>
              </a:rPr>
              <a:t>una encuesta de zoom para cada punto</a:t>
            </a:r>
            <a:r>
              <a:rPr lang="es">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PAÍS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CONOCIMIENTOS PREVIOS DE </a:t>
            </a:r>
            <a:r>
              <a:rPr b="1" i="1" lang="es">
                <a:solidFill>
                  <a:schemeClr val="dk1"/>
                </a:solidFill>
                <a:latin typeface="DM Sans"/>
                <a:ea typeface="DM Sans"/>
                <a:cs typeface="DM Sans"/>
                <a:sym typeface="DM Sans"/>
              </a:rPr>
              <a:t>(TEMA RELACIONADO)</a:t>
            </a:r>
            <a:r>
              <a:rPr b="1" lang="es">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¿POR QUÉ ELEGISTE EL CURSO? / </a:t>
            </a:r>
            <a:r>
              <a:rPr lang="es">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23877e9cc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123877e9cca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1b28027ff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1b28027ff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23877e9cc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23877e9cc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2128dbe83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12128dbe834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f3d990c0b2_7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f3d990c0b2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cifras.</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218ead9b9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1218ead9b96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2128dbe83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12128dbe834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2459b0aaf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2459b0aa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218ead9b9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1218ead9b96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2128dbe834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12128dbe834_0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3d990c0b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3d990c0b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1b28027ff2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1b28027ff2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f3d990c0b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f3d990c0b2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1b28027f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11b28027ff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128dbe834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12128dbe834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2459b0aaf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2459b0aaf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2459b0aaf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2459b0aaf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2459b0aaf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2459b0aaf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2128dbe834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g12128dbe834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2128dbe834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12128dbe834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2128dbe83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g12128dbe834_0_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3d990c0b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f3d990c0b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2128dbe834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g12128dbe834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f3d990c0b2_7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f3d990c0b2_7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2128dbe83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12128dbe834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128dbe834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12128dbe834_0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2128dbe834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g12128dbe834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2128dbe834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g12128dbe834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2128dbe834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12128dbe834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3d990c0b2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3d990c0b2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3d990c0b2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f3d990c0b2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3d990c0b2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3d990c0b2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2" name="Shape 52"/>
        <p:cNvGrpSpPr/>
        <p:nvPr/>
      </p:nvGrpSpPr>
      <p:grpSpPr>
        <a:xfrm>
          <a:off x="0" y="0"/>
          <a:ext cx="0" cy="0"/>
          <a:chOff x="0" y="0"/>
          <a:chExt cx="0" cy="0"/>
        </a:xfrm>
      </p:grpSpPr>
      <p:sp>
        <p:nvSpPr>
          <p:cNvPr id="53" name="Google Shape;53;p1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14"/>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SzPts val="1800"/>
              <a:buNone/>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5" name="Shape 55"/>
        <p:cNvGrpSpPr/>
        <p:nvPr/>
      </p:nvGrpSpPr>
      <p:grpSpPr>
        <a:xfrm>
          <a:off x="0" y="0"/>
          <a:ext cx="0" cy="0"/>
          <a:chOff x="0" y="0"/>
          <a:chExt cx="0" cy="0"/>
        </a:xfrm>
      </p:grpSpPr>
      <p:pic>
        <p:nvPicPr>
          <p:cNvPr id="56" name="Google Shape;56;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 name="Google Shape;67;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6" name="Shape 76"/>
        <p:cNvGrpSpPr/>
        <p:nvPr/>
      </p:nvGrpSpPr>
      <p:grpSpPr>
        <a:xfrm>
          <a:off x="0" y="0"/>
          <a:ext cx="0" cy="0"/>
          <a:chOff x="0" y="0"/>
          <a:chExt cx="0" cy="0"/>
        </a:xfrm>
      </p:grpSpPr>
      <p:pic>
        <p:nvPicPr>
          <p:cNvPr id="77" name="Google Shape;77;p2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7" name="Shape 97"/>
        <p:cNvGrpSpPr/>
        <p:nvPr/>
      </p:nvGrpSpPr>
      <p:grpSpPr>
        <a:xfrm>
          <a:off x="0" y="0"/>
          <a:ext cx="0" cy="0"/>
          <a:chOff x="0" y="0"/>
          <a:chExt cx="0" cy="0"/>
        </a:xfrm>
      </p:grpSpPr>
      <p:sp>
        <p:nvSpPr>
          <p:cNvPr id="98" name="Google Shape;98;p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9" name="Google Shape;99;p3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00" name="Google Shape;100;p3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sp>
        <p:nvSpPr>
          <p:cNvPr id="102" name="Google Shape;102;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4" name="Google Shape;10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09" name="Shape 109"/>
        <p:cNvGrpSpPr/>
        <p:nvPr/>
      </p:nvGrpSpPr>
      <p:grpSpPr>
        <a:xfrm>
          <a:off x="0" y="0"/>
          <a:ext cx="0" cy="0"/>
          <a:chOff x="0" y="0"/>
          <a:chExt cx="0" cy="0"/>
        </a:xfrm>
      </p:grpSpPr>
      <p:sp>
        <p:nvSpPr>
          <p:cNvPr id="110" name="Google Shape;110;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1" name="Google Shape;111;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2" name="Google Shape;112;p3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17" name="Shape 117"/>
        <p:cNvGrpSpPr/>
        <p:nvPr/>
      </p:nvGrpSpPr>
      <p:grpSpPr>
        <a:xfrm>
          <a:off x="0" y="0"/>
          <a:ext cx="0" cy="0"/>
          <a:chOff x="0" y="0"/>
          <a:chExt cx="0" cy="0"/>
        </a:xfrm>
      </p:grpSpPr>
      <p:pic>
        <p:nvPicPr>
          <p:cNvPr id="118" name="Google Shape;118;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28" name="Shape 128"/>
        <p:cNvGrpSpPr/>
        <p:nvPr/>
      </p:nvGrpSpPr>
      <p:grpSpPr>
        <a:xfrm>
          <a:off x="0" y="0"/>
          <a:ext cx="0" cy="0"/>
          <a:chOff x="0" y="0"/>
          <a:chExt cx="0" cy="0"/>
        </a:xfrm>
      </p:grpSpPr>
      <p:pic>
        <p:nvPicPr>
          <p:cNvPr id="129" name="Google Shape;129;p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0" name="Shape 130"/>
        <p:cNvGrpSpPr/>
        <p:nvPr/>
      </p:nvGrpSpPr>
      <p:grpSpPr>
        <a:xfrm>
          <a:off x="0" y="0"/>
          <a:ext cx="0" cy="0"/>
          <a:chOff x="0" y="0"/>
          <a:chExt cx="0" cy="0"/>
        </a:xfrm>
      </p:grpSpPr>
      <p:pic>
        <p:nvPicPr>
          <p:cNvPr id="131" name="Google Shape;131;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135" name="Shape 135"/>
        <p:cNvGrpSpPr/>
        <p:nvPr/>
      </p:nvGrpSpPr>
      <p:grpSpPr>
        <a:xfrm>
          <a:off x="0" y="0"/>
          <a:ext cx="0" cy="0"/>
          <a:chOff x="0" y="0"/>
          <a:chExt cx="0" cy="0"/>
        </a:xfrm>
      </p:grpSpPr>
      <p:pic>
        <p:nvPicPr>
          <p:cNvPr id="136" name="Google Shape;136;p4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5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139" name="Shape 139"/>
        <p:cNvGrpSpPr/>
        <p:nvPr/>
      </p:nvGrpSpPr>
      <p:grpSpPr>
        <a:xfrm>
          <a:off x="0" y="0"/>
          <a:ext cx="0" cy="0"/>
          <a:chOff x="0" y="0"/>
          <a:chExt cx="0" cy="0"/>
        </a:xfrm>
      </p:grpSpPr>
      <p:sp>
        <p:nvSpPr>
          <p:cNvPr id="140" name="Google Shape;140;p5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5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42" name="Google Shape;142;p5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51"/>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4" name="Google Shape;144;p51"/>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5" name="Google Shape;145;p51"/>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6" name="Google Shape;146;p51"/>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47" name="Google Shape;147;p5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48" name="Google Shape;148;p5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9" name="Google Shape;149;p5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5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1" name="Google Shape;151;p5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2" name="Google Shape;152;p5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3" name="Google Shape;153;p5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54" name="Google Shape;154;p5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155" name="Google Shape;155;p5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6" name="Google Shape;156;p5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5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8" name="Google Shape;158;p51"/>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9" name="Google Shape;159;p5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60" name="Google Shape;160;p51"/>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61" name="Google Shape;161;p5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162" name="Google Shape;162;p5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5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165" name="Shape 165"/>
        <p:cNvGrpSpPr/>
        <p:nvPr/>
      </p:nvGrpSpPr>
      <p:grpSpPr>
        <a:xfrm>
          <a:off x="0" y="0"/>
          <a:ext cx="0" cy="0"/>
          <a:chOff x="0" y="0"/>
          <a:chExt cx="0" cy="0"/>
        </a:xfrm>
      </p:grpSpPr>
      <p:sp>
        <p:nvSpPr>
          <p:cNvPr id="166" name="Google Shape;166;p5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54"/>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169" name="Shape 169"/>
        <p:cNvGrpSpPr/>
        <p:nvPr/>
      </p:nvGrpSpPr>
      <p:grpSpPr>
        <a:xfrm>
          <a:off x="0" y="0"/>
          <a:ext cx="0" cy="0"/>
          <a:chOff x="0" y="0"/>
          <a:chExt cx="0" cy="0"/>
        </a:xfrm>
      </p:grpSpPr>
      <p:sp>
        <p:nvSpPr>
          <p:cNvPr id="170" name="Google Shape;170;p5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171" name="Shape 171"/>
        <p:cNvGrpSpPr/>
        <p:nvPr/>
      </p:nvGrpSpPr>
      <p:grpSpPr>
        <a:xfrm>
          <a:off x="0" y="0"/>
          <a:ext cx="0" cy="0"/>
          <a:chOff x="0" y="0"/>
          <a:chExt cx="0" cy="0"/>
        </a:xfrm>
      </p:grpSpPr>
      <p:pic>
        <p:nvPicPr>
          <p:cNvPr id="172" name="Google Shape;172;p5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73" name="Google Shape;173;p56"/>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 name="Google Shape;174;p56"/>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175" name="Shape 175"/>
        <p:cNvGrpSpPr/>
        <p:nvPr/>
      </p:nvGrpSpPr>
      <p:grpSpPr>
        <a:xfrm>
          <a:off x="0" y="0"/>
          <a:ext cx="0" cy="0"/>
          <a:chOff x="0" y="0"/>
          <a:chExt cx="0" cy="0"/>
        </a:xfrm>
      </p:grpSpPr>
      <p:pic>
        <p:nvPicPr>
          <p:cNvPr id="176" name="Google Shape;176;p5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77" name="Google Shape;177;p57"/>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8" name="Google Shape;178;p57"/>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5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5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83" name="Shape 183"/>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84" name="Shape 184"/>
        <p:cNvGrpSpPr/>
        <p:nvPr/>
      </p:nvGrpSpPr>
      <p:grpSpPr>
        <a:xfrm>
          <a:off x="0" y="0"/>
          <a:ext cx="0" cy="0"/>
          <a:chOff x="0" y="0"/>
          <a:chExt cx="0" cy="0"/>
        </a:xfrm>
      </p:grpSpPr>
      <p:pic>
        <p:nvPicPr>
          <p:cNvPr id="185" name="Google Shape;185;p6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86" name="Shape 186"/>
        <p:cNvGrpSpPr/>
        <p:nvPr/>
      </p:nvGrpSpPr>
      <p:grpSpPr>
        <a:xfrm>
          <a:off x="0" y="0"/>
          <a:ext cx="0" cy="0"/>
          <a:chOff x="0" y="0"/>
          <a:chExt cx="0" cy="0"/>
        </a:xfrm>
      </p:grpSpPr>
      <p:sp>
        <p:nvSpPr>
          <p:cNvPr id="187" name="Google Shape;187;p6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8" name="Google Shape;188;p6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9" name="Google Shape;18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90" name="Shape 190"/>
        <p:cNvGrpSpPr/>
        <p:nvPr/>
      </p:nvGrpSpPr>
      <p:grpSpPr>
        <a:xfrm>
          <a:off x="0" y="0"/>
          <a:ext cx="0" cy="0"/>
          <a:chOff x="0" y="0"/>
          <a:chExt cx="0" cy="0"/>
        </a:xfrm>
      </p:grpSpPr>
      <p:sp>
        <p:nvSpPr>
          <p:cNvPr id="191" name="Google Shape;191;p6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2" name="Google Shape;192;p6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3" name="Google Shape;193;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94" name="Shape 194"/>
        <p:cNvGrpSpPr/>
        <p:nvPr/>
      </p:nvGrpSpPr>
      <p:grpSpPr>
        <a:xfrm>
          <a:off x="0" y="0"/>
          <a:ext cx="0" cy="0"/>
          <a:chOff x="0" y="0"/>
          <a:chExt cx="0" cy="0"/>
        </a:xfrm>
      </p:grpSpPr>
      <p:sp>
        <p:nvSpPr>
          <p:cNvPr id="195" name="Google Shape;195;p6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96" name="Google Shape;196;p6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7" name="Google Shape;19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98" name="Shape 198"/>
        <p:cNvGrpSpPr/>
        <p:nvPr/>
      </p:nvGrpSpPr>
      <p:grpSpPr>
        <a:xfrm>
          <a:off x="0" y="0"/>
          <a:ext cx="0" cy="0"/>
          <a:chOff x="0" y="0"/>
          <a:chExt cx="0" cy="0"/>
        </a:xfrm>
      </p:grpSpPr>
      <p:sp>
        <p:nvSpPr>
          <p:cNvPr id="199" name="Google Shape;199;p6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0" name="Google Shape;200;p6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1" name="Google Shape;201;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202" name="Shape 202"/>
        <p:cNvGrpSpPr/>
        <p:nvPr/>
      </p:nvGrpSpPr>
      <p:grpSpPr>
        <a:xfrm>
          <a:off x="0" y="0"/>
          <a:ext cx="0" cy="0"/>
          <a:chOff x="0" y="0"/>
          <a:chExt cx="0" cy="0"/>
        </a:xfrm>
      </p:grpSpPr>
      <p:sp>
        <p:nvSpPr>
          <p:cNvPr id="203" name="Google Shape;203;p6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4" name="Google Shape;204;p6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5" name="Google Shape;205;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206" name="Shape 206"/>
        <p:cNvGrpSpPr/>
        <p:nvPr/>
      </p:nvGrpSpPr>
      <p:grpSpPr>
        <a:xfrm>
          <a:off x="0" y="0"/>
          <a:ext cx="0" cy="0"/>
          <a:chOff x="0" y="0"/>
          <a:chExt cx="0" cy="0"/>
        </a:xfrm>
      </p:grpSpPr>
      <p:sp>
        <p:nvSpPr>
          <p:cNvPr id="207" name="Google Shape;207;p6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8" name="Google Shape;208;p6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9" name="Google Shape;209;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210" name="Shape 210"/>
        <p:cNvGrpSpPr/>
        <p:nvPr/>
      </p:nvGrpSpPr>
      <p:grpSpPr>
        <a:xfrm>
          <a:off x="0" y="0"/>
          <a:ext cx="0" cy="0"/>
          <a:chOff x="0" y="0"/>
          <a:chExt cx="0" cy="0"/>
        </a:xfrm>
      </p:grpSpPr>
      <p:sp>
        <p:nvSpPr>
          <p:cNvPr id="211" name="Google Shape;211;p6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2" name="Google Shape;212;p6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3" name="Google Shape;21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214" name="Shape 214"/>
        <p:cNvGrpSpPr/>
        <p:nvPr/>
      </p:nvGrpSpPr>
      <p:grpSpPr>
        <a:xfrm>
          <a:off x="0" y="0"/>
          <a:ext cx="0" cy="0"/>
          <a:chOff x="0" y="0"/>
          <a:chExt cx="0" cy="0"/>
        </a:xfrm>
      </p:grpSpPr>
      <p:sp>
        <p:nvSpPr>
          <p:cNvPr id="215" name="Google Shape;215;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6" name="Google Shape;216;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17" name="Google Shape;21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218" name="Shape 218"/>
        <p:cNvGrpSpPr/>
        <p:nvPr/>
      </p:nvGrpSpPr>
      <p:grpSpPr>
        <a:xfrm>
          <a:off x="0" y="0"/>
          <a:ext cx="0" cy="0"/>
          <a:chOff x="0" y="0"/>
          <a:chExt cx="0" cy="0"/>
        </a:xfrm>
      </p:grpSpPr>
      <p:sp>
        <p:nvSpPr>
          <p:cNvPr id="219" name="Google Shape;219;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0" name="Google Shape;220;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21" name="Google Shape;221;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222" name="Shape 222"/>
        <p:cNvGrpSpPr/>
        <p:nvPr/>
      </p:nvGrpSpPr>
      <p:grpSpPr>
        <a:xfrm>
          <a:off x="0" y="0"/>
          <a:ext cx="0" cy="0"/>
          <a:chOff x="0" y="0"/>
          <a:chExt cx="0" cy="0"/>
        </a:xfrm>
      </p:grpSpPr>
      <p:sp>
        <p:nvSpPr>
          <p:cNvPr id="223" name="Google Shape;223;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4" name="Google Shape;224;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25" name="Google Shape;225;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226" name="Shape 226"/>
        <p:cNvGrpSpPr/>
        <p:nvPr/>
      </p:nvGrpSpPr>
      <p:grpSpPr>
        <a:xfrm>
          <a:off x="0" y="0"/>
          <a:ext cx="0" cy="0"/>
          <a:chOff x="0" y="0"/>
          <a:chExt cx="0" cy="0"/>
        </a:xfrm>
      </p:grpSpPr>
      <p:sp>
        <p:nvSpPr>
          <p:cNvPr id="227" name="Google Shape;227;p7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8" name="Google Shape;228;p7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9" name="Google Shape;229;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230" name="Shape 230"/>
        <p:cNvGrpSpPr/>
        <p:nvPr/>
      </p:nvGrpSpPr>
      <p:grpSpPr>
        <a:xfrm>
          <a:off x="0" y="0"/>
          <a:ext cx="0" cy="0"/>
          <a:chOff x="0" y="0"/>
          <a:chExt cx="0" cy="0"/>
        </a:xfrm>
      </p:grpSpPr>
      <p:sp>
        <p:nvSpPr>
          <p:cNvPr id="231" name="Google Shape;231;p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2" name="Google Shape;232;p7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3" name="Google Shape;23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234" name="Shape 234"/>
        <p:cNvGrpSpPr/>
        <p:nvPr/>
      </p:nvGrpSpPr>
      <p:grpSpPr>
        <a:xfrm>
          <a:off x="0" y="0"/>
          <a:ext cx="0" cy="0"/>
          <a:chOff x="0" y="0"/>
          <a:chExt cx="0" cy="0"/>
        </a:xfrm>
      </p:grpSpPr>
      <p:sp>
        <p:nvSpPr>
          <p:cNvPr id="235" name="Google Shape;235;p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6" name="Google Shape;236;p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7" name="Google Shape;23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238" name="Shape 238"/>
        <p:cNvGrpSpPr/>
        <p:nvPr/>
      </p:nvGrpSpPr>
      <p:grpSpPr>
        <a:xfrm>
          <a:off x="0" y="0"/>
          <a:ext cx="0" cy="0"/>
          <a:chOff x="0" y="0"/>
          <a:chExt cx="0" cy="0"/>
        </a:xfrm>
      </p:grpSpPr>
      <p:sp>
        <p:nvSpPr>
          <p:cNvPr id="239" name="Google Shape;239;p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0" name="Google Shape;240;p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1" name="Google Shape;24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242" name="Shape 242"/>
        <p:cNvGrpSpPr/>
        <p:nvPr/>
      </p:nvGrpSpPr>
      <p:grpSpPr>
        <a:xfrm>
          <a:off x="0" y="0"/>
          <a:ext cx="0" cy="0"/>
          <a:chOff x="0" y="0"/>
          <a:chExt cx="0" cy="0"/>
        </a:xfrm>
      </p:grpSpPr>
      <p:sp>
        <p:nvSpPr>
          <p:cNvPr id="243" name="Google Shape;243;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44" name="Google Shape;244;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45" name="Google Shape;245;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246" name="Shape 246"/>
        <p:cNvGrpSpPr/>
        <p:nvPr/>
      </p:nvGrpSpPr>
      <p:grpSpPr>
        <a:xfrm>
          <a:off x="0" y="0"/>
          <a:ext cx="0" cy="0"/>
          <a:chOff x="0" y="0"/>
          <a:chExt cx="0" cy="0"/>
        </a:xfrm>
      </p:grpSpPr>
      <p:sp>
        <p:nvSpPr>
          <p:cNvPr id="247" name="Google Shape;247;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8" name="Google Shape;248;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9" name="Google Shape;249;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250" name="Shape 250"/>
        <p:cNvGrpSpPr/>
        <p:nvPr/>
      </p:nvGrpSpPr>
      <p:grpSpPr>
        <a:xfrm>
          <a:off x="0" y="0"/>
          <a:ext cx="0" cy="0"/>
          <a:chOff x="0" y="0"/>
          <a:chExt cx="0" cy="0"/>
        </a:xfrm>
      </p:grpSpPr>
      <p:sp>
        <p:nvSpPr>
          <p:cNvPr id="251" name="Google Shape;251;p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52" name="Google Shape;252;p7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3" name="Google Shape;253;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254" name="Shape 254"/>
        <p:cNvGrpSpPr/>
        <p:nvPr/>
      </p:nvGrpSpPr>
      <p:grpSpPr>
        <a:xfrm>
          <a:off x="0" y="0"/>
          <a:ext cx="0" cy="0"/>
          <a:chOff x="0" y="0"/>
          <a:chExt cx="0" cy="0"/>
        </a:xfrm>
      </p:grpSpPr>
      <p:sp>
        <p:nvSpPr>
          <p:cNvPr id="255" name="Google Shape;255;p7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6" name="Google Shape;256;p7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7" name="Google Shape;257;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258" name="Shape 258"/>
        <p:cNvGrpSpPr/>
        <p:nvPr/>
      </p:nvGrpSpPr>
      <p:grpSpPr>
        <a:xfrm>
          <a:off x="0" y="0"/>
          <a:ext cx="0" cy="0"/>
          <a:chOff x="0" y="0"/>
          <a:chExt cx="0" cy="0"/>
        </a:xfrm>
      </p:grpSpPr>
      <p:sp>
        <p:nvSpPr>
          <p:cNvPr id="259" name="Google Shape;259;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0" name="Google Shape;260;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61" name="Google Shape;261;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62" name="Shape 262"/>
        <p:cNvGrpSpPr/>
        <p:nvPr/>
      </p:nvGrpSpPr>
      <p:grpSpPr>
        <a:xfrm>
          <a:off x="0" y="0"/>
          <a:ext cx="0" cy="0"/>
          <a:chOff x="0" y="0"/>
          <a:chExt cx="0" cy="0"/>
        </a:xfrm>
      </p:grpSpPr>
      <p:pic>
        <p:nvPicPr>
          <p:cNvPr id="263" name="Google Shape;263;p8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p8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66" name="Shape 266"/>
        <p:cNvGrpSpPr/>
        <p:nvPr/>
      </p:nvGrpSpPr>
      <p:grpSpPr>
        <a:xfrm>
          <a:off x="0" y="0"/>
          <a:ext cx="0" cy="0"/>
          <a:chOff x="0" y="0"/>
          <a:chExt cx="0" cy="0"/>
        </a:xfrm>
      </p:grpSpPr>
      <p:pic>
        <p:nvPicPr>
          <p:cNvPr id="267" name="Google Shape;267;p83"/>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68" name="Shape 268"/>
        <p:cNvGrpSpPr/>
        <p:nvPr/>
      </p:nvGrpSpPr>
      <p:grpSpPr>
        <a:xfrm>
          <a:off x="0" y="0"/>
          <a:ext cx="0" cy="0"/>
          <a:chOff x="0" y="0"/>
          <a:chExt cx="0" cy="0"/>
        </a:xfrm>
      </p:grpSpPr>
      <p:pic>
        <p:nvPicPr>
          <p:cNvPr id="269" name="Google Shape;269;p8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8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8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73" name="Shape 273"/>
        <p:cNvGrpSpPr/>
        <p:nvPr/>
      </p:nvGrpSpPr>
      <p:grpSpPr>
        <a:xfrm>
          <a:off x="0" y="0"/>
          <a:ext cx="0" cy="0"/>
          <a:chOff x="0" y="0"/>
          <a:chExt cx="0" cy="0"/>
        </a:xfrm>
      </p:grpSpPr>
      <p:pic>
        <p:nvPicPr>
          <p:cNvPr id="274" name="Google Shape;274;p8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8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8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8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8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81" name="Shape 281"/>
        <p:cNvGrpSpPr/>
        <p:nvPr/>
      </p:nvGrpSpPr>
      <p:grpSpPr>
        <a:xfrm>
          <a:off x="0" y="0"/>
          <a:ext cx="0" cy="0"/>
          <a:chOff x="0" y="0"/>
          <a:chExt cx="0" cy="0"/>
        </a:xfrm>
      </p:grpSpPr>
      <p:pic>
        <p:nvPicPr>
          <p:cNvPr id="282" name="Google Shape;282;p8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83" name="Shape 283"/>
        <p:cNvGrpSpPr/>
        <p:nvPr/>
      </p:nvGrpSpPr>
      <p:grpSpPr>
        <a:xfrm>
          <a:off x="0" y="0"/>
          <a:ext cx="0" cy="0"/>
          <a:chOff x="0" y="0"/>
          <a:chExt cx="0" cy="0"/>
        </a:xfrm>
      </p:grpSpPr>
      <p:pic>
        <p:nvPicPr>
          <p:cNvPr id="284" name="Google Shape;284;p9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85" name="Shape 285"/>
        <p:cNvGrpSpPr/>
        <p:nvPr/>
      </p:nvGrpSpPr>
      <p:grpSpPr>
        <a:xfrm>
          <a:off x="0" y="0"/>
          <a:ext cx="0" cy="0"/>
          <a:chOff x="0" y="0"/>
          <a:chExt cx="0" cy="0"/>
        </a:xfrm>
      </p:grpSpPr>
      <p:pic>
        <p:nvPicPr>
          <p:cNvPr id="286" name="Google Shape;286;p9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9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9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90" name="Shape 290"/>
        <p:cNvGrpSpPr/>
        <p:nvPr/>
      </p:nvGrpSpPr>
      <p:grpSpPr>
        <a:xfrm>
          <a:off x="0" y="0"/>
          <a:ext cx="0" cy="0"/>
          <a:chOff x="0" y="0"/>
          <a:chExt cx="0" cy="0"/>
        </a:xfrm>
      </p:grpSpPr>
      <p:pic>
        <p:nvPicPr>
          <p:cNvPr id="291" name="Google Shape;291;p9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92" name="Shape 292"/>
        <p:cNvGrpSpPr/>
        <p:nvPr/>
      </p:nvGrpSpPr>
      <p:grpSpPr>
        <a:xfrm>
          <a:off x="0" y="0"/>
          <a:ext cx="0" cy="0"/>
          <a:chOff x="0" y="0"/>
          <a:chExt cx="0" cy="0"/>
        </a:xfrm>
      </p:grpSpPr>
      <p:pic>
        <p:nvPicPr>
          <p:cNvPr id="293" name="Google Shape;293;p9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94" name="Shape 294"/>
        <p:cNvGrpSpPr/>
        <p:nvPr/>
      </p:nvGrpSpPr>
      <p:grpSpPr>
        <a:xfrm>
          <a:off x="0" y="0"/>
          <a:ext cx="0" cy="0"/>
          <a:chOff x="0" y="0"/>
          <a:chExt cx="0" cy="0"/>
        </a:xfrm>
      </p:grpSpPr>
      <p:pic>
        <p:nvPicPr>
          <p:cNvPr id="295" name="Google Shape;295;p9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96" name="Shape 296"/>
        <p:cNvGrpSpPr/>
        <p:nvPr/>
      </p:nvGrpSpPr>
      <p:grpSpPr>
        <a:xfrm>
          <a:off x="0" y="0"/>
          <a:ext cx="0" cy="0"/>
          <a:chOff x="0" y="0"/>
          <a:chExt cx="0" cy="0"/>
        </a:xfrm>
      </p:grpSpPr>
      <p:pic>
        <p:nvPicPr>
          <p:cNvPr id="297" name="Google Shape;297;p9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98" name="Shape 298"/>
        <p:cNvGrpSpPr/>
        <p:nvPr/>
      </p:nvGrpSpPr>
      <p:grpSpPr>
        <a:xfrm>
          <a:off x="0" y="0"/>
          <a:ext cx="0" cy="0"/>
          <a:chOff x="0" y="0"/>
          <a:chExt cx="0" cy="0"/>
        </a:xfrm>
      </p:grpSpPr>
      <p:pic>
        <p:nvPicPr>
          <p:cNvPr id="299" name="Google Shape;299;p9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300" name="Shape 300"/>
        <p:cNvGrpSpPr/>
        <p:nvPr/>
      </p:nvGrpSpPr>
      <p:grpSpPr>
        <a:xfrm>
          <a:off x="0" y="0"/>
          <a:ext cx="0" cy="0"/>
          <a:chOff x="0" y="0"/>
          <a:chExt cx="0" cy="0"/>
        </a:xfrm>
      </p:grpSpPr>
      <p:sp>
        <p:nvSpPr>
          <p:cNvPr id="301" name="Google Shape;301;p9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9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03" name="Shape 303"/>
        <p:cNvGrpSpPr/>
        <p:nvPr/>
      </p:nvGrpSpPr>
      <p:grpSpPr>
        <a:xfrm>
          <a:off x="0" y="0"/>
          <a:ext cx="0" cy="0"/>
          <a:chOff x="0" y="0"/>
          <a:chExt cx="0" cy="0"/>
        </a:xfrm>
      </p:grpSpPr>
      <p:pic>
        <p:nvPicPr>
          <p:cNvPr id="304" name="Google Shape;304;p9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305" name="Shape 305"/>
        <p:cNvGrpSpPr/>
        <p:nvPr/>
      </p:nvGrpSpPr>
      <p:grpSpPr>
        <a:xfrm>
          <a:off x="0" y="0"/>
          <a:ext cx="0" cy="0"/>
          <a:chOff x="0" y="0"/>
          <a:chExt cx="0" cy="0"/>
        </a:xfrm>
      </p:grpSpPr>
      <p:pic>
        <p:nvPicPr>
          <p:cNvPr id="306" name="Google Shape;306;p10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4.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3.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1.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84.xml"/><Relationship Id="rId42" Type="http://schemas.openxmlformats.org/officeDocument/2006/relationships/slideLayout" Target="../slideLayouts/slideLayout86.xml"/><Relationship Id="rId41" Type="http://schemas.openxmlformats.org/officeDocument/2006/relationships/slideLayout" Target="../slideLayouts/slideLayout85.xml"/><Relationship Id="rId44" Type="http://schemas.openxmlformats.org/officeDocument/2006/relationships/slideLayout" Target="../slideLayouts/slideLayout88.xml"/><Relationship Id="rId43" Type="http://schemas.openxmlformats.org/officeDocument/2006/relationships/slideLayout" Target="../slideLayouts/slideLayout87.xml"/><Relationship Id="rId46" Type="http://schemas.openxmlformats.org/officeDocument/2006/relationships/slideLayout" Target="../slideLayouts/slideLayout90.xml"/><Relationship Id="rId45" Type="http://schemas.openxmlformats.org/officeDocument/2006/relationships/slideLayout" Target="../slideLayouts/slideLayout89.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48" Type="http://schemas.openxmlformats.org/officeDocument/2006/relationships/slideLayout" Target="../slideLayouts/slideLayout92.xml"/><Relationship Id="rId47" Type="http://schemas.openxmlformats.org/officeDocument/2006/relationships/slideLayout" Target="../slideLayouts/slideLayout91.xml"/><Relationship Id="rId49" Type="http://schemas.openxmlformats.org/officeDocument/2006/relationships/slideLayout" Target="../slideLayouts/slideLayout9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33" Type="http://schemas.openxmlformats.org/officeDocument/2006/relationships/slideLayout" Target="../slideLayouts/slideLayout77.xml"/><Relationship Id="rId32" Type="http://schemas.openxmlformats.org/officeDocument/2006/relationships/slideLayout" Target="../slideLayouts/slideLayout76.xml"/><Relationship Id="rId35" Type="http://schemas.openxmlformats.org/officeDocument/2006/relationships/slideLayout" Target="../slideLayouts/slideLayout79.xml"/><Relationship Id="rId34" Type="http://schemas.openxmlformats.org/officeDocument/2006/relationships/slideLayout" Target="../slideLayouts/slideLayout78.xml"/><Relationship Id="rId37" Type="http://schemas.openxmlformats.org/officeDocument/2006/relationships/slideLayout" Target="../slideLayouts/slideLayout81.xml"/><Relationship Id="rId36" Type="http://schemas.openxmlformats.org/officeDocument/2006/relationships/slideLayout" Target="../slideLayouts/slideLayout80.xml"/><Relationship Id="rId39" Type="http://schemas.openxmlformats.org/officeDocument/2006/relationships/slideLayout" Target="../slideLayouts/slideLayout83.xml"/><Relationship Id="rId38" Type="http://schemas.openxmlformats.org/officeDocument/2006/relationships/slideLayout" Target="../slideLayouts/slideLayout82.xml"/><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29" Type="http://schemas.openxmlformats.org/officeDocument/2006/relationships/slideLayout" Target="../slideLayouts/slideLayout73.xml"/><Relationship Id="rId51" Type="http://schemas.openxmlformats.org/officeDocument/2006/relationships/slideLayout" Target="../slideLayouts/slideLayout95.xml"/><Relationship Id="rId50" Type="http://schemas.openxmlformats.org/officeDocument/2006/relationships/slideLayout" Target="../slideLayouts/slideLayout94.xml"/><Relationship Id="rId53" Type="http://schemas.openxmlformats.org/officeDocument/2006/relationships/theme" Target="../theme/theme2.xml"/><Relationship Id="rId52" Type="http://schemas.openxmlformats.org/officeDocument/2006/relationships/slideLayout" Target="../slideLayouts/slideLayout96.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4" name="Google Shape;7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5" name="Google Shape;7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5" name="Shape 105"/>
        <p:cNvGrpSpPr/>
        <p:nvPr/>
      </p:nvGrpSpPr>
      <p:grpSpPr>
        <a:xfrm>
          <a:off x="0" y="0"/>
          <a:ext cx="0" cy="0"/>
          <a:chOff x="0" y="0"/>
          <a:chExt cx="0" cy="0"/>
        </a:xfrm>
      </p:grpSpPr>
      <p:sp>
        <p:nvSpPr>
          <p:cNvPr id="106" name="Google Shape;10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7" name="Google Shape;10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08" name="Google Shape;10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 id="2147483739" r:id="rId48"/>
    <p:sldLayoutId id="2147483740" r:id="rId49"/>
    <p:sldLayoutId id="2147483741" r:id="rId50"/>
    <p:sldLayoutId id="2147483742" r:id="rId51"/>
    <p:sldLayoutId id="2147483743"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60.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65.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62.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5.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80.png"/><Relationship Id="rId4" Type="http://schemas.openxmlformats.org/officeDocument/2006/relationships/image" Target="../media/image76.png"/><Relationship Id="rId5" Type="http://schemas.openxmlformats.org/officeDocument/2006/relationships/slide" Target="/ppt/slides/slide32.xml"/><Relationship Id="rId6" Type="http://schemas.openxmlformats.org/officeDocument/2006/relationships/slide" Target="/ppt/slides/slide43.xml"/><Relationship Id="rId7" Type="http://schemas.openxmlformats.org/officeDocument/2006/relationships/slide" Target="/ppt/slides/slide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1.xml"/><Relationship Id="rId3" Type="http://schemas.openxmlformats.org/officeDocument/2006/relationships/image" Target="../media/image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92.png"/><Relationship Id="rId5" Type="http://schemas.openxmlformats.org/officeDocument/2006/relationships/image" Target="../media/image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57.jp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94.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9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xml"/><Relationship Id="rId3"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plataforma.coderhouse.com/class-experience?vid=conduc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68.png"/><Relationship Id="rId4" Type="http://schemas.openxmlformats.org/officeDocument/2006/relationships/image" Target="../media/image1.png"/><Relationship Id="rId5"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1.xml"/><Relationship Id="rId3" Type="http://schemas.openxmlformats.org/officeDocument/2006/relationships/image" Target="../media/image97.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6.xml"/><Relationship Id="rId3"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hyperlink" Target="https://youtu.be/sNVjfMLofS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61.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0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312" name="Google Shape;312;p101"/>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313" name="Google Shape;313;p101"/>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10"/>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0"/>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Herramientas</a:t>
            </a:r>
            <a:endParaRPr b="1" sz="4000">
              <a:solidFill>
                <a:schemeClr val="dk1"/>
              </a:solidFill>
              <a:latin typeface="DM Sans"/>
              <a:ea typeface="DM Sans"/>
              <a:cs typeface="DM Sans"/>
              <a:sym typeface="DM Sans"/>
            </a:endParaRPr>
          </a:p>
        </p:txBody>
      </p:sp>
      <p:sp>
        <p:nvSpPr>
          <p:cNvPr id="384" name="Google Shape;384;p110"/>
          <p:cNvSpPr txBox="1"/>
          <p:nvPr/>
        </p:nvSpPr>
        <p:spPr>
          <a:xfrm>
            <a:off x="473350"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a tu alcance </a:t>
            </a:r>
            <a:r>
              <a:rPr b="1" lang="es" sz="1350">
                <a:solidFill>
                  <a:schemeClr val="dk1"/>
                </a:solidFill>
                <a:latin typeface="DM Sans"/>
                <a:ea typeface="DM Sans"/>
                <a:cs typeface="DM Sans"/>
                <a:sym typeface="DM Sans"/>
              </a:rPr>
              <a:t>agua, mate o café</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 lo necesitas, ten a mano lápiz y papel para que no se escapen las ideas. Pero recuerda que </a:t>
            </a:r>
            <a:r>
              <a:rPr b="1" lang="es" sz="1350">
                <a:solidFill>
                  <a:schemeClr val="dk1"/>
                </a:solidFill>
                <a:latin typeface="DM Sans"/>
                <a:ea typeface="DM Sans"/>
                <a:cs typeface="DM Sans"/>
                <a:sym typeface="DM Sans"/>
              </a:rPr>
              <a:t>en Google Drive tienes archivos que te ayudarán a repasar, incluidas las presentaciones.</a:t>
            </a:r>
            <a:endParaRPr b="1" sz="1350">
              <a:latin typeface="DM Sans"/>
              <a:ea typeface="DM Sans"/>
              <a:cs typeface="DM Sans"/>
              <a:sym typeface="DM Sans"/>
            </a:endParaRPr>
          </a:p>
        </p:txBody>
      </p:sp>
      <p:sp>
        <p:nvSpPr>
          <p:cNvPr id="385" name="Google Shape;385;p110"/>
          <p:cNvSpPr txBox="1"/>
          <p:nvPr/>
        </p:nvSpPr>
        <p:spPr>
          <a:xfrm>
            <a:off x="4527575" y="1908175"/>
            <a:ext cx="3894600" cy="2052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Conéctate desde algún equipo (laptop, tablet) que te permita </a:t>
            </a:r>
            <a:r>
              <a:rPr b="1" lang="es" sz="1350">
                <a:solidFill>
                  <a:schemeClr val="dk1"/>
                </a:solidFill>
                <a:latin typeface="DM Sans"/>
                <a:ea typeface="DM Sans"/>
                <a:cs typeface="DM Sans"/>
                <a:sym typeface="DM Sans"/>
              </a:rPr>
              <a:t>realizar las actividades</a:t>
            </a:r>
            <a:r>
              <a:rPr lang="es" sz="1350">
                <a:solidFill>
                  <a:schemeClr val="dk1"/>
                </a:solidFill>
                <a:latin typeface="DM Sans"/>
                <a:ea typeface="DM Sans"/>
                <a:cs typeface="DM Sans"/>
                <a:sym typeface="DM Sans"/>
              </a:rPr>
              <a:t> sin complicaciones.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Todas las clases quedarán grabadas y serán compartidas tanto en la </a:t>
            </a:r>
            <a:r>
              <a:rPr b="1" lang="es" sz="1350">
                <a:solidFill>
                  <a:schemeClr val="dk1"/>
                </a:solidFill>
                <a:latin typeface="DM Sans"/>
                <a:ea typeface="DM Sans"/>
                <a:cs typeface="DM Sans"/>
                <a:sym typeface="DM Sans"/>
              </a:rPr>
              <a:t>plataforma de Coderhouse como por Google Drive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386" name="Google Shape;386;p110"/>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11"/>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1"/>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pic>
        <p:nvPicPr>
          <p:cNvPr id="393" name="Google Shape;393;p111"/>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394" name="Google Shape;394;p111"/>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Equipo</a:t>
            </a:r>
            <a:endParaRPr b="1" sz="4000">
              <a:solidFill>
                <a:schemeClr val="dk1"/>
              </a:solidFill>
              <a:latin typeface="DM Sans"/>
              <a:ea typeface="DM Sans"/>
              <a:cs typeface="DM Sans"/>
              <a:sym typeface="DM Sans"/>
            </a:endParaRPr>
          </a:p>
        </p:txBody>
      </p:sp>
      <p:sp>
        <p:nvSpPr>
          <p:cNvPr id="395" name="Google Shape;395;p111"/>
          <p:cNvSpPr txBox="1"/>
          <p:nvPr/>
        </p:nvSpPr>
        <p:spPr>
          <a:xfrm>
            <a:off x="3694625" y="1900775"/>
            <a:ext cx="4778400" cy="267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¡Participa de los After Class!</a:t>
            </a:r>
            <a:r>
              <a:rPr lang="es"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Intercambia ideas por </a:t>
            </a:r>
            <a:r>
              <a:rPr b="1" lang="es" sz="1350">
                <a:solidFill>
                  <a:schemeClr val="dk1"/>
                </a:solidFill>
                <a:latin typeface="DM Sans"/>
                <a:ea typeface="DM Sans"/>
                <a:cs typeface="DM Sans"/>
                <a:sym typeface="DM Sans"/>
              </a:rPr>
              <a:t>el chat de Slack</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Siempre </a:t>
            </a:r>
            <a:r>
              <a:rPr b="1" lang="es" sz="1350">
                <a:solidFill>
                  <a:schemeClr val="dk1"/>
                </a:solidFill>
                <a:latin typeface="DM Sans"/>
                <a:ea typeface="DM Sans"/>
                <a:cs typeface="DM Sans"/>
                <a:sym typeface="DM Sans"/>
              </a:rPr>
              <a:t>interactúa respetuosamente</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No te olvides de</a:t>
            </a:r>
            <a:r>
              <a:rPr b="1" lang="es" sz="1350">
                <a:solidFill>
                  <a:schemeClr val="dk1"/>
                </a:solidFill>
                <a:latin typeface="DM Sans"/>
                <a:ea typeface="DM Sans"/>
                <a:cs typeface="DM Sans"/>
                <a:sym typeface="DM Sans"/>
              </a:rPr>
              <a:t> valorar tu experiencia</a:t>
            </a:r>
            <a:r>
              <a:rPr lang="es"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12"/>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Interacciones</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en clase</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13"/>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3"/>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407" name="Google Shape;407;p113"/>
          <p:cNvSpPr/>
          <p:nvPr/>
        </p:nvSpPr>
        <p:spPr>
          <a:xfrm>
            <a:off x="588525" y="35231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3"/>
          <p:cNvSpPr txBox="1"/>
          <p:nvPr/>
        </p:nvSpPr>
        <p:spPr>
          <a:xfrm>
            <a:off x="549525" y="32900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1.</a:t>
            </a:r>
            <a:endParaRPr b="1">
              <a:latin typeface="DM Sans"/>
              <a:ea typeface="DM Sans"/>
              <a:cs typeface="DM Sans"/>
              <a:sym typeface="DM Sans"/>
            </a:endParaRPr>
          </a:p>
        </p:txBody>
      </p:sp>
      <p:sp>
        <p:nvSpPr>
          <p:cNvPr id="409" name="Google Shape;409;p113"/>
          <p:cNvSpPr txBox="1"/>
          <p:nvPr/>
        </p:nvSpPr>
        <p:spPr>
          <a:xfrm>
            <a:off x="473350" y="929975"/>
            <a:ext cx="4806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Mientras el profesor explica</a:t>
            </a:r>
            <a:endParaRPr b="1" sz="4000">
              <a:solidFill>
                <a:schemeClr val="dk1"/>
              </a:solidFill>
              <a:latin typeface="DM Sans"/>
              <a:ea typeface="DM Sans"/>
              <a:cs typeface="DM Sans"/>
              <a:sym typeface="DM Sans"/>
            </a:endParaRPr>
          </a:p>
        </p:txBody>
      </p:sp>
      <p:sp>
        <p:nvSpPr>
          <p:cNvPr id="410" name="Google Shape;410;p113"/>
          <p:cNvSpPr txBox="1"/>
          <p:nvPr/>
        </p:nvSpPr>
        <p:spPr>
          <a:xfrm>
            <a:off x="473350" y="2330675"/>
            <a:ext cx="4806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mantener una comunicación clara y fluida a lo largo de la clase, te proponemos mantener 2 reglas:</a:t>
            </a:r>
            <a:endParaRPr sz="1350">
              <a:latin typeface="DM Sans"/>
              <a:ea typeface="DM Sans"/>
              <a:cs typeface="DM Sans"/>
              <a:sym typeface="DM Sans"/>
            </a:endParaRPr>
          </a:p>
        </p:txBody>
      </p:sp>
      <p:cxnSp>
        <p:nvCxnSpPr>
          <p:cNvPr id="411" name="Google Shape;411;p113"/>
          <p:cNvCxnSpPr>
            <a:endCxn id="412" idx="2"/>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
        <p:nvSpPr>
          <p:cNvPr id="412" name="Google Shape;412;p113"/>
          <p:cNvSpPr txBox="1"/>
          <p:nvPr/>
        </p:nvSpPr>
        <p:spPr>
          <a:xfrm>
            <a:off x="932625" y="3290075"/>
            <a:ext cx="4347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tienes dudas durante la explicación, debes consultarle directamente por privado a tu tutor por el chat de Zoom.</a:t>
            </a:r>
            <a:endParaRPr sz="1350">
              <a:latin typeface="DM Sans"/>
              <a:ea typeface="DM Sans"/>
              <a:cs typeface="DM Sans"/>
              <a:sym typeface="DM Sans"/>
            </a:endParaRPr>
          </a:p>
        </p:txBody>
      </p:sp>
      <p:pic>
        <p:nvPicPr>
          <p:cNvPr id="413" name="Google Shape;413;p113"/>
          <p:cNvPicPr preferRelativeResize="0"/>
          <p:nvPr/>
        </p:nvPicPr>
        <p:blipFill>
          <a:blip r:embed="rId3">
            <a:alphaModFix/>
          </a:blip>
          <a:stretch>
            <a:fillRect/>
          </a:stretch>
        </p:blipFill>
        <p:spPr>
          <a:xfrm>
            <a:off x="5538196" y="689850"/>
            <a:ext cx="3228478" cy="3712749"/>
          </a:xfrm>
          <a:prstGeom prst="rect">
            <a:avLst/>
          </a:prstGeom>
          <a:noFill/>
          <a:ln>
            <a:noFill/>
          </a:ln>
        </p:spPr>
      </p:pic>
      <p:sp>
        <p:nvSpPr>
          <p:cNvPr id="414" name="Google Shape;414;p113"/>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114"/>
          <p:cNvPicPr preferRelativeResize="0"/>
          <p:nvPr/>
        </p:nvPicPr>
        <p:blipFill>
          <a:blip r:embed="rId3">
            <a:alphaModFix/>
          </a:blip>
          <a:stretch>
            <a:fillRect/>
          </a:stretch>
        </p:blipFill>
        <p:spPr>
          <a:xfrm>
            <a:off x="5538197" y="689850"/>
            <a:ext cx="3228478" cy="3712743"/>
          </a:xfrm>
          <a:prstGeom prst="rect">
            <a:avLst/>
          </a:prstGeom>
          <a:noFill/>
          <a:ln>
            <a:noFill/>
          </a:ln>
        </p:spPr>
      </p:pic>
      <p:sp>
        <p:nvSpPr>
          <p:cNvPr id="420" name="Google Shape;420;p114"/>
          <p:cNvSpPr/>
          <p:nvPr/>
        </p:nvSpPr>
        <p:spPr>
          <a:xfrm>
            <a:off x="588525" y="2563775"/>
            <a:ext cx="2625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4"/>
          <p:cNvSpPr txBox="1"/>
          <p:nvPr/>
        </p:nvSpPr>
        <p:spPr>
          <a:xfrm>
            <a:off x="549525" y="2330675"/>
            <a:ext cx="38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2.</a:t>
            </a:r>
            <a:endParaRPr b="1">
              <a:latin typeface="DM Sans"/>
              <a:ea typeface="DM Sans"/>
              <a:cs typeface="DM Sans"/>
              <a:sym typeface="DM Sans"/>
            </a:endParaRPr>
          </a:p>
        </p:txBody>
      </p:sp>
      <p:sp>
        <p:nvSpPr>
          <p:cNvPr id="422" name="Google Shape;422;p114"/>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4"/>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424" name="Google Shape;424;p114"/>
          <p:cNvSpPr txBox="1"/>
          <p:nvPr/>
        </p:nvSpPr>
        <p:spPr>
          <a:xfrm>
            <a:off x="932625" y="2330675"/>
            <a:ext cx="4347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Entre contenido y contenido, se abrirán breves espacios de consulta. Allí puedes escribir en el chat tu pregunta.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¡Tu duda puede ayudar a otras personas!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olvides seleccionar “todos” para que todos puedan leerte (y no solo tu tutor). </a:t>
            </a:r>
            <a:endParaRPr sz="1350">
              <a:latin typeface="DM Sans"/>
              <a:ea typeface="DM Sans"/>
              <a:cs typeface="DM Sans"/>
              <a:sym typeface="DM Sans"/>
            </a:endParaRPr>
          </a:p>
        </p:txBody>
      </p:sp>
      <p:sp>
        <p:nvSpPr>
          <p:cNvPr id="425" name="Google Shape;425;p114"/>
          <p:cNvSpPr txBox="1"/>
          <p:nvPr/>
        </p:nvSpPr>
        <p:spPr>
          <a:xfrm>
            <a:off x="473350" y="9299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Espacios para consultas</a:t>
            </a:r>
            <a:endParaRPr b="1" sz="4000">
              <a:solidFill>
                <a:schemeClr val="dk1"/>
              </a:solidFill>
              <a:latin typeface="DM Sans"/>
              <a:ea typeface="DM Sans"/>
              <a:cs typeface="DM Sans"/>
              <a:sym typeface="DM Sans"/>
            </a:endParaRPr>
          </a:p>
        </p:txBody>
      </p:sp>
      <p:sp>
        <p:nvSpPr>
          <p:cNvPr id="426" name="Google Shape;426;p114"/>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114"/>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15"/>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5"/>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434" name="Google Shape;434;p115"/>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Funcionalidades</a:t>
            </a:r>
            <a:endParaRPr b="1" sz="4000">
              <a:solidFill>
                <a:schemeClr val="dk1"/>
              </a:solidFill>
              <a:latin typeface="DM Sans"/>
              <a:ea typeface="DM Sans"/>
              <a:cs typeface="DM Sans"/>
              <a:sym typeface="DM Sans"/>
            </a:endParaRPr>
          </a:p>
        </p:txBody>
      </p:sp>
      <p:sp>
        <p:nvSpPr>
          <p:cNvPr id="435" name="Google Shape;435;p115"/>
          <p:cNvSpPr txBox="1"/>
          <p:nvPr/>
        </p:nvSpPr>
        <p:spPr>
          <a:xfrm>
            <a:off x="473350" y="1776575"/>
            <a:ext cx="40986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lang="es" sz="1350">
                <a:solidFill>
                  <a:schemeClr val="dk1"/>
                </a:solidFill>
                <a:latin typeface="DM Sans"/>
                <a:ea typeface="DM Sans"/>
                <a:cs typeface="DM Sans"/>
                <a:sym typeface="DM Sans"/>
              </a:rPr>
              <a:t>Para </a:t>
            </a:r>
            <a:r>
              <a:rPr b="1" lang="es" sz="1350">
                <a:solidFill>
                  <a:schemeClr val="dk1"/>
                </a:solidFill>
                <a:latin typeface="DM Sans"/>
                <a:ea typeface="DM Sans"/>
                <a:cs typeface="DM Sans"/>
                <a:sym typeface="DM Sans"/>
              </a:rPr>
              <a:t>evitar saturar el chat de mensajes, </a:t>
            </a:r>
            <a:r>
              <a:rPr lang="es" sz="1350">
                <a:solidFill>
                  <a:schemeClr val="dk1"/>
                </a:solidFill>
                <a:latin typeface="DM Sans"/>
                <a:ea typeface="DM Sans"/>
                <a:cs typeface="DM Sans"/>
                <a:sym typeface="DM Sans"/>
              </a:rPr>
              <a:t>utiliza los signos que figuran en el apartado </a:t>
            </a:r>
            <a:r>
              <a:rPr b="1" lang="es" sz="1350">
                <a:solidFill>
                  <a:schemeClr val="dk1"/>
                </a:solidFill>
                <a:latin typeface="DM Sans"/>
                <a:ea typeface="DM Sans"/>
                <a:cs typeface="DM Sans"/>
                <a:sym typeface="DM Sans"/>
              </a:rPr>
              <a:t>Participantes</a:t>
            </a:r>
            <a:r>
              <a:rPr lang="es" sz="1350">
                <a:solidFill>
                  <a:schemeClr val="dk1"/>
                </a:solidFill>
                <a:latin typeface="DM Sans"/>
                <a:ea typeface="DM Sans"/>
                <a:cs typeface="DM Sans"/>
                <a:sym typeface="DM Sans"/>
              </a:rPr>
              <a:t>, dentro de Zoom.</a:t>
            </a:r>
            <a:r>
              <a:rPr lang="es" sz="1350">
                <a:solidFill>
                  <a:srgbClr val="666666"/>
                </a:solidFill>
                <a:latin typeface="DM Sans"/>
                <a:ea typeface="DM Sans"/>
                <a:cs typeface="DM Sans"/>
                <a:sym typeface="DM Sans"/>
              </a:rPr>
              <a:t>**</a:t>
            </a:r>
            <a:endParaRPr sz="1350">
              <a:latin typeface="DM Sans"/>
              <a:ea typeface="DM Sans"/>
              <a:cs typeface="DM Sans"/>
              <a:sym typeface="DM Sans"/>
            </a:endParaRPr>
          </a:p>
        </p:txBody>
      </p:sp>
      <p:sp>
        <p:nvSpPr>
          <p:cNvPr id="436" name="Google Shape;436;p115"/>
          <p:cNvSpPr txBox="1"/>
          <p:nvPr/>
        </p:nvSpPr>
        <p:spPr>
          <a:xfrm>
            <a:off x="4735750" y="1776575"/>
            <a:ext cx="39252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b="1" lang="es" sz="1350">
                <a:solidFill>
                  <a:schemeClr val="dk1"/>
                </a:solidFill>
                <a:latin typeface="DM Sans"/>
                <a:ea typeface="DM Sans"/>
                <a:cs typeface="DM Sans"/>
                <a:sym typeface="DM Sans"/>
              </a:rPr>
              <a:t>Por ejemplo:</a:t>
            </a:r>
            <a:r>
              <a:rPr lang="es" sz="1350">
                <a:solidFill>
                  <a:schemeClr val="dk1"/>
                </a:solidFill>
                <a:latin typeface="DM Sans"/>
                <a:ea typeface="DM Sans"/>
                <a:cs typeface="DM Sans"/>
                <a:sym typeface="DM Sans"/>
              </a:rPr>
              <a:t> si se pregunta si se escucha correctamente, debes seleccionar la opción “Sí” o “No”. </a:t>
            </a:r>
            <a:endParaRPr sz="1350">
              <a:latin typeface="DM Sans"/>
              <a:ea typeface="DM Sans"/>
              <a:cs typeface="DM Sans"/>
              <a:sym typeface="DM Sans"/>
            </a:endParaRPr>
          </a:p>
        </p:txBody>
      </p:sp>
      <p:pic>
        <p:nvPicPr>
          <p:cNvPr id="437" name="Google Shape;437;p115" title="captura de pantalla de sección de zoom donde se muestran los participantes, el chat y la opción de compartir pantalla "/>
          <p:cNvPicPr preferRelativeResize="0"/>
          <p:nvPr/>
        </p:nvPicPr>
        <p:blipFill>
          <a:blip r:embed="rId3">
            <a:alphaModFix/>
          </a:blip>
          <a:stretch>
            <a:fillRect/>
          </a:stretch>
        </p:blipFill>
        <p:spPr>
          <a:xfrm>
            <a:off x="549525" y="2748075"/>
            <a:ext cx="3668949" cy="611500"/>
          </a:xfrm>
          <a:prstGeom prst="rect">
            <a:avLst/>
          </a:prstGeom>
          <a:noFill/>
          <a:ln>
            <a:noFill/>
          </a:ln>
        </p:spPr>
      </p:pic>
      <p:pic>
        <p:nvPicPr>
          <p:cNvPr id="438" name="Google Shape;438;p115" title="captura de pantalla de zoom donde se muestran opciones de votación y reacciones"/>
          <p:cNvPicPr preferRelativeResize="0"/>
          <p:nvPr/>
        </p:nvPicPr>
        <p:blipFill>
          <a:blip r:embed="rId4">
            <a:alphaModFix/>
          </a:blip>
          <a:stretch>
            <a:fillRect/>
          </a:stretch>
        </p:blipFill>
        <p:spPr>
          <a:xfrm>
            <a:off x="4818698" y="2715563"/>
            <a:ext cx="2583750" cy="1534275"/>
          </a:xfrm>
          <a:prstGeom prst="rect">
            <a:avLst/>
          </a:prstGeom>
          <a:noFill/>
          <a:ln>
            <a:noFill/>
          </a:ln>
        </p:spPr>
      </p:pic>
      <p:sp>
        <p:nvSpPr>
          <p:cNvPr id="439" name="Google Shape;439;p115"/>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**Para quitar el signo, presiona el mismo botón nuevamente o la opción “clear all”.</a:t>
            </a:r>
            <a:endParaRPr i="1" sz="1100" u="sng">
              <a:solidFill>
                <a:srgbClr val="83AEFB"/>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16"/>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After Class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17"/>
          <p:cNvSpPr/>
          <p:nvPr/>
        </p:nvSpPr>
        <p:spPr>
          <a:xfrm>
            <a:off x="588525" y="686550"/>
            <a:ext cx="14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7"/>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451" name="Google Shape;451;p117"/>
          <p:cNvSpPr txBox="1"/>
          <p:nvPr/>
        </p:nvSpPr>
        <p:spPr>
          <a:xfrm>
            <a:off x="4681950" y="1820650"/>
            <a:ext cx="38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452" name="Google Shape;452;p117"/>
          <p:cNvSpPr txBox="1"/>
          <p:nvPr/>
        </p:nvSpPr>
        <p:spPr>
          <a:xfrm>
            <a:off x="501450" y="89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453" name="Google Shape;453;p117"/>
          <p:cNvSpPr txBox="1"/>
          <p:nvPr/>
        </p:nvSpPr>
        <p:spPr>
          <a:xfrm>
            <a:off x="4714950" y="2468500"/>
            <a:ext cx="3894600" cy="1491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responderán </a:t>
            </a:r>
            <a:r>
              <a:rPr b="1" lang="es" sz="1350">
                <a:solidFill>
                  <a:schemeClr val="dk1"/>
                </a:solidFill>
                <a:latin typeface="DM Sans"/>
                <a:ea typeface="DM Sans"/>
                <a:cs typeface="DM Sans"/>
                <a:sym typeface="DM Sans"/>
              </a:rPr>
              <a:t>dudas puntuales</a:t>
            </a:r>
            <a:r>
              <a:rPr lang="es" sz="1350">
                <a:solidFill>
                  <a:schemeClr val="dk1"/>
                </a:solidFill>
                <a:latin typeface="DM Sans"/>
                <a:ea typeface="DM Sans"/>
                <a:cs typeface="DM Sans"/>
                <a:sym typeface="DM Sans"/>
              </a:rPr>
              <a:t> que hayan quedado sobre los temas dados. ¡Vení preparado, queremos escucharte! </a:t>
            </a:r>
            <a:endParaRPr sz="1350">
              <a:solidFill>
                <a:schemeClr val="dk1"/>
              </a:solidFill>
              <a:latin typeface="DM Sans"/>
              <a:ea typeface="DM Sans"/>
              <a:cs typeface="DM Sans"/>
              <a:sym typeface="DM Sans"/>
            </a:endParaRPr>
          </a:p>
          <a:p>
            <a:pPr indent="0" lvl="0" marL="457200" rtl="0" algn="l">
              <a:lnSpc>
                <a:spcPct val="3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Se verán temas de </a:t>
            </a:r>
            <a:r>
              <a:rPr b="1" lang="es" sz="1350">
                <a:solidFill>
                  <a:schemeClr val="dk1"/>
                </a:solidFill>
                <a:latin typeface="DM Sans"/>
                <a:ea typeface="DM Sans"/>
                <a:cs typeface="DM Sans"/>
                <a:sym typeface="DM Sans"/>
              </a:rPr>
              <a:t>conocimientos básicos</a:t>
            </a:r>
            <a:r>
              <a:rPr lang="es"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454" name="Google Shape;454;p117"/>
          <p:cNvSpPr txBox="1"/>
          <p:nvPr/>
        </p:nvSpPr>
        <p:spPr>
          <a:xfrm>
            <a:off x="473350" y="1820650"/>
            <a:ext cx="396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Si hay </a:t>
            </a:r>
            <a:r>
              <a:rPr b="1" lang="es" sz="1350">
                <a:latin typeface="DM Sans"/>
                <a:ea typeface="DM Sans"/>
                <a:cs typeface="DM Sans"/>
                <a:sym typeface="DM Sans"/>
              </a:rPr>
              <a:t>temas que no se entendieron o necesitan refuerzo </a:t>
            </a:r>
            <a:r>
              <a:rPr lang="es" sz="1350">
                <a:latin typeface="DM Sans"/>
                <a:ea typeface="DM Sans"/>
                <a:cs typeface="DM Sans"/>
                <a:sym typeface="DM Sans"/>
              </a:rPr>
              <a:t>se trabajarán en una clase de 1 hs que opera como </a:t>
            </a:r>
            <a:r>
              <a:rPr b="1" lang="es" sz="1350">
                <a:solidFill>
                  <a:schemeClr val="dk1"/>
                </a:solidFill>
                <a:highlight>
                  <a:srgbClr val="EAFF6A"/>
                </a:highlight>
                <a:latin typeface="DM Sans"/>
                <a:ea typeface="DM Sans"/>
                <a:cs typeface="DM Sans"/>
                <a:sym typeface="DM Sans"/>
              </a:rPr>
              <a:t>espacio de consulta</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No son obligatorias ni se toma asistencia, pero son el espacio uno a uno con tu  profesor/a</a:t>
            </a:r>
            <a:r>
              <a:rPr lang="es" sz="1350">
                <a:solidFill>
                  <a:srgbClr val="666666"/>
                </a:solidFill>
                <a:latin typeface="DM Sans"/>
                <a:ea typeface="DM Sans"/>
                <a:cs typeface="DM Sans"/>
                <a:sym typeface="DM Sans"/>
              </a:rPr>
              <a:t>**</a:t>
            </a:r>
            <a:r>
              <a:rPr lang="es"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
        <p:nvSpPr>
          <p:cNvPr id="455" name="Google Shape;455;p117"/>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**Los/as tutores/as también serán protagonistas, liderando 5 veces este espacio en todo el curso.</a:t>
            </a:r>
            <a:endParaRPr i="1" sz="1200" u="sng">
              <a:solidFill>
                <a:srgbClr val="83AEFB"/>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18"/>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Desafíos</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y entregables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grpSp>
        <p:nvGrpSpPr>
          <p:cNvPr id="465" name="Google Shape;465;p119"/>
          <p:cNvGrpSpPr/>
          <p:nvPr/>
        </p:nvGrpSpPr>
        <p:grpSpPr>
          <a:xfrm>
            <a:off x="4598958" y="2087847"/>
            <a:ext cx="431074" cy="431074"/>
            <a:chOff x="3137108" y="2467173"/>
            <a:chExt cx="738900" cy="738900"/>
          </a:xfrm>
        </p:grpSpPr>
        <p:sp>
          <p:nvSpPr>
            <p:cNvPr id="466" name="Google Shape;466;p11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119"/>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468" name="Google Shape;468;p119"/>
          <p:cNvGrpSpPr/>
          <p:nvPr/>
        </p:nvGrpSpPr>
        <p:grpSpPr>
          <a:xfrm>
            <a:off x="588536" y="2087810"/>
            <a:ext cx="431074" cy="431074"/>
            <a:chOff x="974706" y="2467173"/>
            <a:chExt cx="738900" cy="738900"/>
          </a:xfrm>
        </p:grpSpPr>
        <p:sp>
          <p:nvSpPr>
            <p:cNvPr id="469" name="Google Shape;469;p11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119"/>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471" name="Google Shape;471;p119"/>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9"/>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
        <p:nvSpPr>
          <p:cNvPr id="473" name="Google Shape;473;p119"/>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474" name="Google Shape;474;p119"/>
          <p:cNvSpPr txBox="1"/>
          <p:nvPr/>
        </p:nvSpPr>
        <p:spPr>
          <a:xfrm>
            <a:off x="501450" y="2584250"/>
            <a:ext cx="3777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Ayudan a poner en práctica los conceptos y la teoría vista en clase. No deben ser subidos a la plataforma.</a:t>
            </a:r>
            <a:endParaRPr sz="1350">
              <a:latin typeface="DM Sans"/>
              <a:ea typeface="DM Sans"/>
              <a:cs typeface="DM Sans"/>
              <a:sym typeface="DM Sans"/>
            </a:endParaRPr>
          </a:p>
        </p:txBody>
      </p:sp>
      <p:sp>
        <p:nvSpPr>
          <p:cNvPr id="475" name="Google Shape;475;p119"/>
          <p:cNvSpPr txBox="1"/>
          <p:nvPr/>
        </p:nvSpPr>
        <p:spPr>
          <a:xfrm>
            <a:off x="4598950" y="2571750"/>
            <a:ext cx="3734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Relacionados completamente con el proyecto final. Deben ser subidos a la plataforma hasta 7 días luego de la clase, para que sean corregidos.</a:t>
            </a:r>
            <a:endParaRPr sz="1350">
              <a:latin typeface="DM Sans"/>
              <a:ea typeface="DM Sans"/>
              <a:cs typeface="DM Sans"/>
              <a:sym typeface="DM Sans"/>
            </a:endParaRPr>
          </a:p>
        </p:txBody>
      </p:sp>
      <p:sp>
        <p:nvSpPr>
          <p:cNvPr id="476" name="Google Shape;476;p119"/>
          <p:cNvSpPr txBox="1"/>
          <p:nvPr/>
        </p:nvSpPr>
        <p:spPr>
          <a:xfrm>
            <a:off x="10957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Actividades en clase</a:t>
            </a:r>
            <a:endParaRPr b="1">
              <a:latin typeface="DM Sans"/>
              <a:ea typeface="DM Sans"/>
              <a:cs typeface="DM Sans"/>
              <a:sym typeface="DM Sans"/>
            </a:endParaRPr>
          </a:p>
        </p:txBody>
      </p:sp>
      <p:sp>
        <p:nvSpPr>
          <p:cNvPr id="477" name="Google Shape;477;p119"/>
          <p:cNvSpPr txBox="1"/>
          <p:nvPr/>
        </p:nvSpPr>
        <p:spPr>
          <a:xfrm>
            <a:off x="5098161" y="2103250"/>
            <a:ext cx="25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Desafíos entregables</a:t>
            </a:r>
            <a:endParaRPr b="1">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0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0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320" name="Google Shape;320;p102"/>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321" name="Google Shape;321;p10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pSp>
        <p:nvGrpSpPr>
          <p:cNvPr id="482" name="Google Shape;482;p120"/>
          <p:cNvGrpSpPr/>
          <p:nvPr/>
        </p:nvGrpSpPr>
        <p:grpSpPr>
          <a:xfrm>
            <a:off x="588720" y="2091347"/>
            <a:ext cx="431074" cy="431074"/>
            <a:chOff x="5323100" y="2467173"/>
            <a:chExt cx="738900" cy="738900"/>
          </a:xfrm>
        </p:grpSpPr>
        <p:sp>
          <p:nvSpPr>
            <p:cNvPr id="483" name="Google Shape;483;p12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84" name="Google Shape;484;p120"/>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85" name="Google Shape;485;p120"/>
          <p:cNvSpPr txBox="1"/>
          <p:nvPr/>
        </p:nvSpPr>
        <p:spPr>
          <a:xfrm>
            <a:off x="4572000" y="2559225"/>
            <a:ext cx="3761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Entregas con el estado de avance del proyecto final, que deberán ser subidas a la plataforma hasta 7 días luego de la clase para ser corregidas cada tutor/a. </a:t>
            </a:r>
            <a:endParaRPr sz="1350">
              <a:latin typeface="DM Sans"/>
              <a:ea typeface="DM Sans"/>
              <a:cs typeface="DM Sans"/>
              <a:sym typeface="DM Sans"/>
            </a:endParaRPr>
          </a:p>
        </p:txBody>
      </p:sp>
      <p:sp>
        <p:nvSpPr>
          <p:cNvPr id="486" name="Google Shape;486;p120"/>
          <p:cNvSpPr txBox="1"/>
          <p:nvPr/>
        </p:nvSpPr>
        <p:spPr>
          <a:xfrm>
            <a:off x="501750" y="2571750"/>
            <a:ext cx="37773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Desafíos que complementan a los entregables. Son optativos, pero de ser subidos a la plataforma a tiempo, y habiendo sido aprobados, suman puntos para el top 10.</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Las prácticas </a:t>
            </a:r>
            <a:r>
              <a:rPr lang="es" sz="1350">
                <a:solidFill>
                  <a:schemeClr val="dk1"/>
                </a:solidFill>
                <a:highlight>
                  <a:srgbClr val="EAFF6A"/>
                </a:highlight>
                <a:latin typeface="DM Sans"/>
                <a:ea typeface="DM Sans"/>
                <a:cs typeface="DM Sans"/>
                <a:sym typeface="DM Sans"/>
              </a:rPr>
              <a:t>integradoras</a:t>
            </a:r>
            <a:r>
              <a:rPr lang="es" sz="1350">
                <a:solidFill>
                  <a:schemeClr val="dk1"/>
                </a:solidFill>
                <a:highlight>
                  <a:srgbClr val="EAFF6A"/>
                </a:highlight>
                <a:latin typeface="DM Sans"/>
                <a:ea typeface="DM Sans"/>
                <a:cs typeface="DM Sans"/>
                <a:sym typeface="DM Sans"/>
              </a:rPr>
              <a:t> finalizan con un desafío </a:t>
            </a:r>
            <a:r>
              <a:rPr lang="es" sz="1350">
                <a:solidFill>
                  <a:schemeClr val="dk1"/>
                </a:solidFill>
                <a:highlight>
                  <a:srgbClr val="EAFF6A"/>
                </a:highlight>
                <a:latin typeface="DM Sans"/>
                <a:ea typeface="DM Sans"/>
                <a:cs typeface="DM Sans"/>
                <a:sym typeface="DM Sans"/>
              </a:rPr>
              <a:t>complementario</a:t>
            </a:r>
            <a:r>
              <a:rPr lang="es" sz="1350">
                <a:solidFill>
                  <a:schemeClr val="dk1"/>
                </a:solidFill>
                <a:highlight>
                  <a:srgbClr val="EAFF6A"/>
                </a:highlight>
                <a:latin typeface="DM Sans"/>
                <a:ea typeface="DM Sans"/>
                <a:cs typeface="DM Sans"/>
                <a:sym typeface="DM Sans"/>
              </a:rPr>
              <a:t>, no obligatorio.</a:t>
            </a:r>
            <a:endParaRPr sz="1350">
              <a:solidFill>
                <a:schemeClr val="dk1"/>
              </a:solidFill>
              <a:highlight>
                <a:srgbClr val="EAFF6A"/>
              </a:highlight>
              <a:latin typeface="DM Sans"/>
              <a:ea typeface="DM Sans"/>
              <a:cs typeface="DM Sans"/>
              <a:sym typeface="DM Sans"/>
            </a:endParaRPr>
          </a:p>
        </p:txBody>
      </p:sp>
      <p:sp>
        <p:nvSpPr>
          <p:cNvPr id="487" name="Google Shape;487;p120"/>
          <p:cNvSpPr txBox="1"/>
          <p:nvPr/>
        </p:nvSpPr>
        <p:spPr>
          <a:xfrm>
            <a:off x="1105025" y="2119325"/>
            <a:ext cx="25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Desafíos complementarios</a:t>
            </a:r>
            <a:endParaRPr b="1">
              <a:latin typeface="DM Sans"/>
              <a:ea typeface="DM Sans"/>
              <a:cs typeface="DM Sans"/>
              <a:sym typeface="DM Sans"/>
            </a:endParaRPr>
          </a:p>
        </p:txBody>
      </p:sp>
      <p:sp>
        <p:nvSpPr>
          <p:cNvPr id="488" name="Google Shape;488;p120"/>
          <p:cNvSpPr txBox="1"/>
          <p:nvPr/>
        </p:nvSpPr>
        <p:spPr>
          <a:xfrm>
            <a:off x="5084438" y="2106788"/>
            <a:ext cx="27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Entregas del Proyecto final</a:t>
            </a:r>
            <a:endParaRPr b="1">
              <a:latin typeface="DM Sans"/>
              <a:ea typeface="DM Sans"/>
              <a:cs typeface="DM Sans"/>
              <a:sym typeface="DM Sans"/>
            </a:endParaRPr>
          </a:p>
        </p:txBody>
      </p:sp>
      <p:grpSp>
        <p:nvGrpSpPr>
          <p:cNvPr id="489" name="Google Shape;489;p120"/>
          <p:cNvGrpSpPr/>
          <p:nvPr/>
        </p:nvGrpSpPr>
        <p:grpSpPr>
          <a:xfrm>
            <a:off x="4572012" y="2091351"/>
            <a:ext cx="431074" cy="431074"/>
            <a:chOff x="7208351" y="2467173"/>
            <a:chExt cx="738900" cy="738900"/>
          </a:xfrm>
        </p:grpSpPr>
        <p:sp>
          <p:nvSpPr>
            <p:cNvPr id="490" name="Google Shape;490;p12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120"/>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492" name="Google Shape;492;p120"/>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20"/>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
        <p:nvSpPr>
          <p:cNvPr id="494" name="Google Shape;494;p120"/>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21"/>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500" name="Google Shape;500;p121"/>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Proyecto final se construye a partir de </a:t>
            </a:r>
            <a:r>
              <a:rPr b="1" lang="es" sz="1350">
                <a:highlight>
                  <a:srgbClr val="EAFF6A"/>
                </a:highlight>
                <a:latin typeface="DM Sans"/>
                <a:ea typeface="DM Sans"/>
                <a:cs typeface="DM Sans"/>
                <a:sym typeface="DM Sans"/>
              </a:rPr>
              <a:t>los desafíos</a:t>
            </a:r>
            <a:r>
              <a:rPr lang="es" sz="1350">
                <a:latin typeface="DM Sans"/>
                <a:ea typeface="DM Sans"/>
                <a:cs typeface="DM Sans"/>
                <a:sym typeface="DM Sans"/>
              </a:rPr>
              <a:t> que se realizan clase a clase. Se va creando a medida que el estudiante sube los desafíos entregables a nuestra plataforma.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objetivo es que cada estudiante pueda utilizar su Proyecto final como parte de su portfolio personal.</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01" name="Google Shape;501;p121"/>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debe subir a la plataforma la ante-última o última clase del curso. En caso de no hacerlo </a:t>
            </a:r>
            <a:r>
              <a:rPr b="1" lang="es" sz="1350">
                <a:latin typeface="DM Sans"/>
                <a:ea typeface="DM Sans"/>
                <a:cs typeface="DM Sans"/>
                <a:sym typeface="DM Sans"/>
              </a:rPr>
              <a:t>tendrás 20 días </a:t>
            </a:r>
            <a:r>
              <a:rPr lang="es"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p:txBody>
      </p:sp>
      <p:sp>
        <p:nvSpPr>
          <p:cNvPr id="502" name="Google Shape;502;p121"/>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21"/>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22"/>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¿Cuál es nuestro </a:t>
            </a:r>
            <a:r>
              <a:rPr b="1" lang="es" sz="4000" u="sng">
                <a:solidFill>
                  <a:schemeClr val="dk1"/>
                </a:solidFill>
                <a:latin typeface="DM Sans"/>
                <a:ea typeface="DM Sans"/>
                <a:cs typeface="DM Sans"/>
                <a:sym typeface="DM Sans"/>
              </a:rPr>
              <a:t>Proyecto final?</a:t>
            </a:r>
            <a:endParaRPr b="1" sz="4000" u="sng">
              <a:solidFill>
                <a:schemeClr val="dk1"/>
              </a:solidFill>
              <a:latin typeface="DM Sans"/>
              <a:ea typeface="DM Sans"/>
              <a:cs typeface="DM Sans"/>
              <a:sym typeface="DM Sans"/>
            </a:endParaRPr>
          </a:p>
        </p:txBody>
      </p:sp>
      <p:grpSp>
        <p:nvGrpSpPr>
          <p:cNvPr id="509" name="Google Shape;509;p122"/>
          <p:cNvGrpSpPr/>
          <p:nvPr/>
        </p:nvGrpSpPr>
        <p:grpSpPr>
          <a:xfrm>
            <a:off x="4202551" y="1318035"/>
            <a:ext cx="738900" cy="738900"/>
            <a:chOff x="7208351" y="2467173"/>
            <a:chExt cx="738900" cy="738900"/>
          </a:xfrm>
        </p:grpSpPr>
        <p:sp>
          <p:nvSpPr>
            <p:cNvPr id="510" name="Google Shape;510;p12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122"/>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23"/>
          <p:cNvSpPr txBox="1"/>
          <p:nvPr/>
        </p:nvSpPr>
        <p:spPr>
          <a:xfrm>
            <a:off x="457350" y="10180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Backend de una aplicación de e-commerce</a:t>
            </a:r>
            <a:endParaRPr b="1" i="0" sz="4000" u="none" cap="none" strike="noStrike">
              <a:solidFill>
                <a:schemeClr val="dk1"/>
              </a:solidFill>
              <a:latin typeface="DM Sans"/>
              <a:ea typeface="DM Sans"/>
              <a:cs typeface="DM Sans"/>
              <a:sym typeface="DM Sans"/>
            </a:endParaRPr>
          </a:p>
        </p:txBody>
      </p:sp>
      <p:sp>
        <p:nvSpPr>
          <p:cNvPr id="517" name="Google Shape;517;p123"/>
          <p:cNvSpPr txBox="1"/>
          <p:nvPr/>
        </p:nvSpPr>
        <p:spPr>
          <a:xfrm>
            <a:off x="457350" y="28651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Desarrollarás el </a:t>
            </a:r>
            <a:r>
              <a:rPr b="1" lang="es" sz="1350">
                <a:solidFill>
                  <a:schemeClr val="dk1"/>
                </a:solidFill>
                <a:latin typeface="DM Sans"/>
                <a:ea typeface="DM Sans"/>
                <a:cs typeface="DM Sans"/>
                <a:sym typeface="DM Sans"/>
              </a:rPr>
              <a:t>backend de una aplicación de e-commerce</a:t>
            </a:r>
            <a:r>
              <a:rPr lang="es" sz="1350">
                <a:solidFill>
                  <a:schemeClr val="dk1"/>
                </a:solidFill>
                <a:latin typeface="DM Sans"/>
                <a:ea typeface="DM Sans"/>
                <a:cs typeface="DM Sans"/>
                <a:sym typeface="DM Sans"/>
              </a:rPr>
              <a:t> para poder vender productos de un rubro a elección.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servidor se basará en un diseño de capas, orientado a MVC y su código contendrá las estructuras de programación más sólidas por parte del lenguaje ECMAScript.</a:t>
            </a:r>
            <a:endParaRPr sz="1350">
              <a:latin typeface="DM Sans"/>
              <a:ea typeface="DM Sans"/>
              <a:cs typeface="DM Sans"/>
              <a:sym typeface="DM Sans"/>
            </a:endParaRPr>
          </a:p>
        </p:txBody>
      </p:sp>
      <p:sp>
        <p:nvSpPr>
          <p:cNvPr id="518" name="Google Shape;518;p12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519" name="Google Shape;519;p123"/>
          <p:cNvGrpSpPr/>
          <p:nvPr/>
        </p:nvGrpSpPr>
        <p:grpSpPr>
          <a:xfrm>
            <a:off x="457346" y="468299"/>
            <a:ext cx="431074" cy="431074"/>
            <a:chOff x="7208351" y="2467173"/>
            <a:chExt cx="738900" cy="738900"/>
          </a:xfrm>
        </p:grpSpPr>
        <p:sp>
          <p:nvSpPr>
            <p:cNvPr id="520" name="Google Shape;520;p12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1" name="Google Shape;521;p123"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522" name="Google Shape;522;p123"/>
          <p:cNvSpPr txBox="1"/>
          <p:nvPr/>
        </p:nvSpPr>
        <p:spPr>
          <a:xfrm>
            <a:off x="457350" y="450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12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528" name="Google Shape;528;p124"/>
          <p:cNvGrpSpPr/>
          <p:nvPr/>
        </p:nvGrpSpPr>
        <p:grpSpPr>
          <a:xfrm>
            <a:off x="457346" y="468299"/>
            <a:ext cx="431074" cy="431074"/>
            <a:chOff x="7208351" y="2467173"/>
            <a:chExt cx="738900" cy="738900"/>
          </a:xfrm>
        </p:grpSpPr>
        <p:sp>
          <p:nvSpPr>
            <p:cNvPr id="529" name="Google Shape;529;p12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0" name="Google Shape;530;p124"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aphicFrame>
        <p:nvGraphicFramePr>
          <p:cNvPr id="531" name="Google Shape;531;p124"/>
          <p:cNvGraphicFramePr/>
          <p:nvPr/>
        </p:nvGraphicFramePr>
        <p:xfrm>
          <a:off x="457338" y="1355325"/>
          <a:ext cx="3000000" cy="3000000"/>
        </p:xfrm>
        <a:graphic>
          <a:graphicData uri="http://schemas.openxmlformats.org/drawingml/2006/table">
            <a:tbl>
              <a:tblPr>
                <a:noFill/>
                <a:tableStyleId>{7EB9245D-A106-4C50-9E3C-61FAF5BAAB86}</a:tableStyleId>
              </a:tblPr>
              <a:tblGrid>
                <a:gridCol w="2265725"/>
                <a:gridCol w="3263550"/>
                <a:gridCol w="2304000"/>
              </a:tblGrid>
              <a:tr h="405900">
                <a:tc>
                  <a:txBody>
                    <a:bodyPr/>
                    <a:lstStyle/>
                    <a:p>
                      <a:pPr indent="0" lvl="0" marL="0" rtl="0" algn="ctr">
                        <a:spcBef>
                          <a:spcPts val="0"/>
                        </a:spcBef>
                        <a:spcAft>
                          <a:spcPts val="0"/>
                        </a:spcAft>
                        <a:buNone/>
                      </a:pPr>
                      <a:r>
                        <a:rPr b="1" lang="es" sz="1350">
                          <a:latin typeface="DM Sans"/>
                          <a:ea typeface="DM Sans"/>
                          <a:cs typeface="DM Sans"/>
                          <a:sym typeface="DM Sans"/>
                        </a:rPr>
                        <a:t>Entrega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Requisito</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Fecha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 sz="1350">
                          <a:latin typeface="DM Sans"/>
                          <a:ea typeface="DM Sans"/>
                          <a:cs typeface="DM Sans"/>
                          <a:sym typeface="DM Sans"/>
                        </a:rPr>
                        <a:t>Primera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Primera integración de tu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8 - M1</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Segunda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Profesionalizando la BD de tu servidor</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17 - M1</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Tercera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Mejorando la arquitectura de tu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30 - M2</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Entrega de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46 - M3</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5" name="Shape 535"/>
        <p:cNvGrpSpPr/>
        <p:nvPr/>
      </p:nvGrpSpPr>
      <p:grpSpPr>
        <a:xfrm>
          <a:off x="0" y="0"/>
          <a:ext cx="0" cy="0"/>
          <a:chOff x="0" y="0"/>
          <a:chExt cx="0" cy="0"/>
        </a:xfrm>
      </p:grpSpPr>
      <p:sp>
        <p:nvSpPr>
          <p:cNvPr id="536" name="Google Shape;536;p125"/>
          <p:cNvSpPr txBox="1"/>
          <p:nvPr/>
        </p:nvSpPr>
        <p:spPr>
          <a:xfrm>
            <a:off x="501450" y="894975"/>
            <a:ext cx="6864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E-commerce con patrones</a:t>
            </a:r>
            <a:endParaRPr b="1" sz="4000">
              <a:solidFill>
                <a:schemeClr val="dk1"/>
              </a:solidFill>
              <a:latin typeface="DM Sans"/>
              <a:ea typeface="DM Sans"/>
              <a:cs typeface="DM Sans"/>
              <a:sym typeface="DM Sans"/>
            </a:endParaRPr>
          </a:p>
        </p:txBody>
      </p:sp>
      <p:sp>
        <p:nvSpPr>
          <p:cNvPr id="537" name="Google Shape;537;p125"/>
          <p:cNvSpPr txBox="1"/>
          <p:nvPr/>
        </p:nvSpPr>
        <p:spPr>
          <a:xfrm>
            <a:off x="473350" y="2441575"/>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
        <p:nvSpPr>
          <p:cNvPr id="538" name="Google Shape;538;p125"/>
          <p:cNvSpPr txBox="1"/>
          <p:nvPr/>
        </p:nvSpPr>
        <p:spPr>
          <a:xfrm>
            <a:off x="4527575" y="24415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Te dejamos un </a:t>
            </a:r>
            <a:r>
              <a:rPr lang="es" sz="1350" u="sng">
                <a:solidFill>
                  <a:srgbClr val="83AEFB"/>
                </a:solidFill>
                <a:latin typeface="DM Sans"/>
                <a:ea typeface="DM Sans"/>
                <a:cs typeface="DM Sans"/>
                <a:sym typeface="DM Sans"/>
              </a:rPr>
              <a:t>modelo de proyecto final</a:t>
            </a:r>
            <a:r>
              <a:rPr lang="es" sz="1350">
                <a:solidFill>
                  <a:schemeClr val="dk1"/>
                </a:solidFill>
                <a:latin typeface="DM Sans"/>
                <a:ea typeface="DM Sans"/>
                <a:cs typeface="DM Sans"/>
                <a:sym typeface="DM Sans"/>
              </a:rPr>
              <a:t> (link)</a:t>
            </a:r>
            <a:endParaRPr sz="1350">
              <a:solidFill>
                <a:srgbClr val="83AEFB"/>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539" name="Google Shape;539;p12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540" name="Google Shape;540;p125"/>
          <p:cNvGrpSpPr/>
          <p:nvPr/>
        </p:nvGrpSpPr>
        <p:grpSpPr>
          <a:xfrm>
            <a:off x="457343" y="468298"/>
            <a:ext cx="431074" cy="431074"/>
            <a:chOff x="7208351" y="2467173"/>
            <a:chExt cx="738900" cy="738900"/>
          </a:xfrm>
        </p:grpSpPr>
        <p:sp>
          <p:nvSpPr>
            <p:cNvPr id="541" name="Google Shape;541;p12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 name="Google Shape;542;p125"/>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26"/>
          <p:cNvSpPr txBox="1"/>
          <p:nvPr/>
        </p:nvSpPr>
        <p:spPr>
          <a:xfrm>
            <a:off x="1576950" y="1516188"/>
            <a:ext cx="5990100" cy="63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Los desafíos y entregas se deben cargar </a:t>
            </a:r>
            <a:r>
              <a:rPr b="1" lang="es" sz="1350">
                <a:solidFill>
                  <a:schemeClr val="dk1"/>
                </a:solidFill>
                <a:latin typeface="DM Sans"/>
                <a:ea typeface="DM Sans"/>
                <a:cs typeface="DM Sans"/>
                <a:sym typeface="DM Sans"/>
              </a:rPr>
              <a:t>hasta siete días </a:t>
            </a:r>
            <a:r>
              <a:rPr lang="es" sz="1350">
                <a:solidFill>
                  <a:schemeClr val="dk1"/>
                </a:solidFill>
                <a:latin typeface="DM Sans"/>
                <a:ea typeface="DM Sans"/>
                <a:cs typeface="DM Sans"/>
                <a:sym typeface="DM Sans"/>
              </a:rPr>
              <a:t>después de finalizada la clase. Te sugerimos llevarlos al día.</a:t>
            </a:r>
            <a:endParaRPr sz="1350">
              <a:solidFill>
                <a:schemeClr val="dk1"/>
              </a:solidFill>
              <a:latin typeface="DM Sans"/>
              <a:ea typeface="DM Sans"/>
              <a:cs typeface="DM Sans"/>
              <a:sym typeface="DM Sans"/>
            </a:endParaRPr>
          </a:p>
        </p:txBody>
      </p:sp>
      <p:sp>
        <p:nvSpPr>
          <p:cNvPr id="548" name="Google Shape;548;p126"/>
          <p:cNvSpPr txBox="1"/>
          <p:nvPr/>
        </p:nvSpPr>
        <p:spPr>
          <a:xfrm>
            <a:off x="1461300" y="654163"/>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¡Importante!</a:t>
            </a:r>
            <a:endParaRPr b="1" sz="3500">
              <a:solidFill>
                <a:srgbClr val="DEFC52"/>
              </a:solidFill>
              <a:latin typeface="DM Sans"/>
              <a:ea typeface="DM Sans"/>
              <a:cs typeface="DM Sans"/>
              <a:sym typeface="DM Sans"/>
            </a:endParaRPr>
          </a:p>
        </p:txBody>
      </p:sp>
      <p:pic>
        <p:nvPicPr>
          <p:cNvPr id="549" name="Google Shape;549;p126"/>
          <p:cNvPicPr preferRelativeResize="0"/>
          <p:nvPr/>
        </p:nvPicPr>
        <p:blipFill rotWithShape="1">
          <a:blip r:embed="rId3">
            <a:alphaModFix/>
          </a:blip>
          <a:srcRect b="0" l="5322" r="3378" t="0"/>
          <a:stretch/>
        </p:blipFill>
        <p:spPr>
          <a:xfrm>
            <a:off x="486250" y="2667850"/>
            <a:ext cx="8171500" cy="1201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cxnSp>
        <p:nvCxnSpPr>
          <p:cNvPr id="554" name="Google Shape;554;p127"/>
          <p:cNvCxnSpPr/>
          <p:nvPr/>
        </p:nvCxnSpPr>
        <p:spPr>
          <a:xfrm>
            <a:off x="944375" y="2414050"/>
            <a:ext cx="446700" cy="0"/>
          </a:xfrm>
          <a:prstGeom prst="straightConnector1">
            <a:avLst/>
          </a:prstGeom>
          <a:noFill/>
          <a:ln cap="flat" cmpd="sng" w="9525">
            <a:solidFill>
              <a:schemeClr val="dk2"/>
            </a:solidFill>
            <a:prstDash val="dash"/>
            <a:round/>
            <a:headEnd len="med" w="med" type="none"/>
            <a:tailEnd len="med" w="med" type="none"/>
          </a:ln>
        </p:spPr>
      </p:cxnSp>
      <p:cxnSp>
        <p:nvCxnSpPr>
          <p:cNvPr id="555" name="Google Shape;555;p127"/>
          <p:cNvCxnSpPr/>
          <p:nvPr/>
        </p:nvCxnSpPr>
        <p:spPr>
          <a:xfrm>
            <a:off x="1377100" y="2414363"/>
            <a:ext cx="6672000" cy="14100"/>
          </a:xfrm>
          <a:prstGeom prst="straightConnector1">
            <a:avLst/>
          </a:prstGeom>
          <a:noFill/>
          <a:ln cap="flat" cmpd="sng" w="9525">
            <a:solidFill>
              <a:schemeClr val="dk2"/>
            </a:solidFill>
            <a:prstDash val="solid"/>
            <a:round/>
            <a:headEnd len="med" w="med" type="none"/>
            <a:tailEnd len="med" w="med" type="none"/>
          </a:ln>
        </p:spPr>
      </p:cxnSp>
      <p:cxnSp>
        <p:nvCxnSpPr>
          <p:cNvPr id="556" name="Google Shape;556;p127"/>
          <p:cNvCxnSpPr/>
          <p:nvPr/>
        </p:nvCxnSpPr>
        <p:spPr>
          <a:xfrm>
            <a:off x="8049100" y="2428188"/>
            <a:ext cx="446700" cy="0"/>
          </a:xfrm>
          <a:prstGeom prst="straightConnector1">
            <a:avLst/>
          </a:prstGeom>
          <a:noFill/>
          <a:ln cap="flat" cmpd="sng" w="9525">
            <a:solidFill>
              <a:schemeClr val="dk2"/>
            </a:solidFill>
            <a:prstDash val="dash"/>
            <a:round/>
            <a:headEnd len="med" w="med" type="none"/>
            <a:tailEnd len="med" w="med" type="triangle"/>
          </a:ln>
        </p:spPr>
      </p:cxnSp>
      <p:sp>
        <p:nvSpPr>
          <p:cNvPr id="557" name="Google Shape;557;p127"/>
          <p:cNvSpPr/>
          <p:nvPr/>
        </p:nvSpPr>
        <p:spPr>
          <a:xfrm>
            <a:off x="1419575" y="23190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27"/>
          <p:cNvSpPr/>
          <p:nvPr/>
        </p:nvSpPr>
        <p:spPr>
          <a:xfrm>
            <a:off x="194620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27"/>
          <p:cNvSpPr/>
          <p:nvPr/>
        </p:nvSpPr>
        <p:spPr>
          <a:xfrm>
            <a:off x="247282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27"/>
          <p:cNvSpPr/>
          <p:nvPr/>
        </p:nvSpPr>
        <p:spPr>
          <a:xfrm>
            <a:off x="299945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27"/>
          <p:cNvSpPr/>
          <p:nvPr/>
        </p:nvSpPr>
        <p:spPr>
          <a:xfrm>
            <a:off x="352607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27"/>
          <p:cNvSpPr/>
          <p:nvPr/>
        </p:nvSpPr>
        <p:spPr>
          <a:xfrm>
            <a:off x="405270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27"/>
          <p:cNvSpPr/>
          <p:nvPr/>
        </p:nvSpPr>
        <p:spPr>
          <a:xfrm>
            <a:off x="457932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27"/>
          <p:cNvSpPr/>
          <p:nvPr/>
        </p:nvSpPr>
        <p:spPr>
          <a:xfrm>
            <a:off x="510595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27"/>
          <p:cNvSpPr/>
          <p:nvPr/>
        </p:nvSpPr>
        <p:spPr>
          <a:xfrm>
            <a:off x="563257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27"/>
          <p:cNvSpPr/>
          <p:nvPr/>
        </p:nvSpPr>
        <p:spPr>
          <a:xfrm>
            <a:off x="6159200" y="23190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27"/>
          <p:cNvSpPr/>
          <p:nvPr/>
        </p:nvSpPr>
        <p:spPr>
          <a:xfrm>
            <a:off x="6685825"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27"/>
          <p:cNvSpPr/>
          <p:nvPr/>
        </p:nvSpPr>
        <p:spPr>
          <a:xfrm>
            <a:off x="7212450"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27"/>
          <p:cNvSpPr/>
          <p:nvPr/>
        </p:nvSpPr>
        <p:spPr>
          <a:xfrm>
            <a:off x="7739075"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 name="Google Shape;570;p127"/>
          <p:cNvCxnSpPr/>
          <p:nvPr/>
        </p:nvCxnSpPr>
        <p:spPr>
          <a:xfrm>
            <a:off x="1391075" y="3808300"/>
            <a:ext cx="446700" cy="0"/>
          </a:xfrm>
          <a:prstGeom prst="straightConnector1">
            <a:avLst/>
          </a:prstGeom>
          <a:noFill/>
          <a:ln cap="flat" cmpd="sng" w="9525">
            <a:solidFill>
              <a:schemeClr val="dk2"/>
            </a:solidFill>
            <a:prstDash val="dash"/>
            <a:round/>
            <a:headEnd len="med" w="med" type="none"/>
            <a:tailEnd len="med" w="med" type="none"/>
          </a:ln>
        </p:spPr>
      </p:cxnSp>
      <p:cxnSp>
        <p:nvCxnSpPr>
          <p:cNvPr id="571" name="Google Shape;571;p127"/>
          <p:cNvCxnSpPr/>
          <p:nvPr/>
        </p:nvCxnSpPr>
        <p:spPr>
          <a:xfrm>
            <a:off x="1823800" y="3808613"/>
            <a:ext cx="6672000" cy="14100"/>
          </a:xfrm>
          <a:prstGeom prst="straightConnector1">
            <a:avLst/>
          </a:prstGeom>
          <a:noFill/>
          <a:ln cap="flat" cmpd="sng" w="9525">
            <a:solidFill>
              <a:schemeClr val="dk2"/>
            </a:solidFill>
            <a:prstDash val="solid"/>
            <a:round/>
            <a:headEnd len="med" w="med" type="none"/>
            <a:tailEnd len="med" w="med" type="oval"/>
          </a:ln>
        </p:spPr>
      </p:cxnSp>
      <p:sp>
        <p:nvSpPr>
          <p:cNvPr id="572" name="Google Shape;572;p127"/>
          <p:cNvSpPr/>
          <p:nvPr/>
        </p:nvSpPr>
        <p:spPr>
          <a:xfrm>
            <a:off x="18662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27"/>
          <p:cNvSpPr/>
          <p:nvPr/>
        </p:nvSpPr>
        <p:spPr>
          <a:xfrm>
            <a:off x="22805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27"/>
          <p:cNvSpPr/>
          <p:nvPr/>
        </p:nvSpPr>
        <p:spPr>
          <a:xfrm>
            <a:off x="26948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27"/>
          <p:cNvSpPr/>
          <p:nvPr/>
        </p:nvSpPr>
        <p:spPr>
          <a:xfrm>
            <a:off x="31091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27"/>
          <p:cNvSpPr/>
          <p:nvPr/>
        </p:nvSpPr>
        <p:spPr>
          <a:xfrm>
            <a:off x="35234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27"/>
          <p:cNvSpPr/>
          <p:nvPr/>
        </p:nvSpPr>
        <p:spPr>
          <a:xfrm>
            <a:off x="39377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27"/>
          <p:cNvSpPr/>
          <p:nvPr/>
        </p:nvSpPr>
        <p:spPr>
          <a:xfrm>
            <a:off x="43520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27"/>
          <p:cNvSpPr/>
          <p:nvPr/>
        </p:nvSpPr>
        <p:spPr>
          <a:xfrm>
            <a:off x="47663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27"/>
          <p:cNvSpPr/>
          <p:nvPr/>
        </p:nvSpPr>
        <p:spPr>
          <a:xfrm>
            <a:off x="51806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27"/>
          <p:cNvSpPr/>
          <p:nvPr/>
        </p:nvSpPr>
        <p:spPr>
          <a:xfrm>
            <a:off x="55949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27"/>
          <p:cNvSpPr/>
          <p:nvPr/>
        </p:nvSpPr>
        <p:spPr>
          <a:xfrm>
            <a:off x="60092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27"/>
          <p:cNvSpPr/>
          <p:nvPr/>
        </p:nvSpPr>
        <p:spPr>
          <a:xfrm>
            <a:off x="64235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27"/>
          <p:cNvSpPr/>
          <p:nvPr/>
        </p:nvSpPr>
        <p:spPr>
          <a:xfrm>
            <a:off x="68378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27"/>
          <p:cNvSpPr/>
          <p:nvPr/>
        </p:nvSpPr>
        <p:spPr>
          <a:xfrm>
            <a:off x="72521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27"/>
          <p:cNvSpPr/>
          <p:nvPr/>
        </p:nvSpPr>
        <p:spPr>
          <a:xfrm>
            <a:off x="76664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27"/>
          <p:cNvSpPr/>
          <p:nvPr/>
        </p:nvSpPr>
        <p:spPr>
          <a:xfrm>
            <a:off x="80807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27"/>
          <p:cNvSpPr txBox="1"/>
          <p:nvPr/>
        </p:nvSpPr>
        <p:spPr>
          <a:xfrm>
            <a:off x="338675" y="974263"/>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M1</a:t>
            </a:r>
            <a:endParaRPr b="1">
              <a:latin typeface="DM Sans"/>
              <a:ea typeface="DM Sans"/>
              <a:cs typeface="DM Sans"/>
              <a:sym typeface="DM Sans"/>
            </a:endParaRPr>
          </a:p>
        </p:txBody>
      </p:sp>
      <p:sp>
        <p:nvSpPr>
          <p:cNvPr id="589" name="Google Shape;589;p127"/>
          <p:cNvSpPr txBox="1"/>
          <p:nvPr/>
        </p:nvSpPr>
        <p:spPr>
          <a:xfrm>
            <a:off x="338675" y="3615588"/>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M3</a:t>
            </a:r>
            <a:endParaRPr b="1">
              <a:latin typeface="DM Sans"/>
              <a:ea typeface="DM Sans"/>
              <a:cs typeface="DM Sans"/>
              <a:sym typeface="DM Sans"/>
            </a:endParaRPr>
          </a:p>
        </p:txBody>
      </p:sp>
      <p:sp>
        <p:nvSpPr>
          <p:cNvPr id="590" name="Google Shape;590;p127"/>
          <p:cNvSpPr txBox="1"/>
          <p:nvPr/>
        </p:nvSpPr>
        <p:spPr>
          <a:xfrm>
            <a:off x="338675" y="2213963"/>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M2</a:t>
            </a:r>
            <a:endParaRPr b="1">
              <a:latin typeface="DM Sans"/>
              <a:ea typeface="DM Sans"/>
              <a:cs typeface="DM Sans"/>
              <a:sym typeface="DM Sans"/>
            </a:endParaRPr>
          </a:p>
        </p:txBody>
      </p:sp>
      <p:cxnSp>
        <p:nvCxnSpPr>
          <p:cNvPr id="591" name="Google Shape;591;p127"/>
          <p:cNvCxnSpPr>
            <a:stCxn id="592" idx="6"/>
          </p:cNvCxnSpPr>
          <p:nvPr/>
        </p:nvCxnSpPr>
        <p:spPr>
          <a:xfrm>
            <a:off x="1235625" y="1177750"/>
            <a:ext cx="6820500" cy="300"/>
          </a:xfrm>
          <a:prstGeom prst="straightConnector1">
            <a:avLst/>
          </a:prstGeom>
          <a:noFill/>
          <a:ln cap="flat" cmpd="sng" w="9525">
            <a:solidFill>
              <a:schemeClr val="dk2"/>
            </a:solidFill>
            <a:prstDash val="solid"/>
            <a:round/>
            <a:headEnd len="med" w="med" type="none"/>
            <a:tailEnd len="med" w="med" type="none"/>
          </a:ln>
        </p:spPr>
      </p:cxnSp>
      <p:cxnSp>
        <p:nvCxnSpPr>
          <p:cNvPr id="593" name="Google Shape;593;p127"/>
          <p:cNvCxnSpPr/>
          <p:nvPr/>
        </p:nvCxnSpPr>
        <p:spPr>
          <a:xfrm>
            <a:off x="8056088" y="1177750"/>
            <a:ext cx="446700" cy="0"/>
          </a:xfrm>
          <a:prstGeom prst="straightConnector1">
            <a:avLst/>
          </a:prstGeom>
          <a:noFill/>
          <a:ln cap="flat" cmpd="sng" w="9525">
            <a:solidFill>
              <a:schemeClr val="dk2"/>
            </a:solidFill>
            <a:prstDash val="dash"/>
            <a:round/>
            <a:headEnd len="med" w="med" type="none"/>
            <a:tailEnd len="med" w="med" type="triangle"/>
          </a:ln>
        </p:spPr>
      </p:cxnSp>
      <p:sp>
        <p:nvSpPr>
          <p:cNvPr id="594" name="Google Shape;594;p127"/>
          <p:cNvSpPr/>
          <p:nvPr/>
        </p:nvSpPr>
        <p:spPr>
          <a:xfrm>
            <a:off x="1464311"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27"/>
          <p:cNvSpPr/>
          <p:nvPr/>
        </p:nvSpPr>
        <p:spPr>
          <a:xfrm>
            <a:off x="1876297"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27"/>
          <p:cNvSpPr/>
          <p:nvPr/>
        </p:nvSpPr>
        <p:spPr>
          <a:xfrm>
            <a:off x="2288283"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27"/>
          <p:cNvSpPr/>
          <p:nvPr/>
        </p:nvSpPr>
        <p:spPr>
          <a:xfrm>
            <a:off x="2700269"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27"/>
          <p:cNvSpPr/>
          <p:nvPr/>
        </p:nvSpPr>
        <p:spPr>
          <a:xfrm>
            <a:off x="3112255"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27"/>
          <p:cNvSpPr/>
          <p:nvPr/>
        </p:nvSpPr>
        <p:spPr>
          <a:xfrm>
            <a:off x="3524241"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27"/>
          <p:cNvSpPr/>
          <p:nvPr/>
        </p:nvSpPr>
        <p:spPr>
          <a:xfrm>
            <a:off x="3936227"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27"/>
          <p:cNvSpPr/>
          <p:nvPr/>
        </p:nvSpPr>
        <p:spPr>
          <a:xfrm>
            <a:off x="4348213"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27"/>
          <p:cNvSpPr/>
          <p:nvPr/>
        </p:nvSpPr>
        <p:spPr>
          <a:xfrm>
            <a:off x="4760199"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27"/>
          <p:cNvSpPr/>
          <p:nvPr/>
        </p:nvSpPr>
        <p:spPr>
          <a:xfrm>
            <a:off x="5172185"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27"/>
          <p:cNvSpPr/>
          <p:nvPr/>
        </p:nvSpPr>
        <p:spPr>
          <a:xfrm>
            <a:off x="5584171"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27"/>
          <p:cNvSpPr/>
          <p:nvPr/>
        </p:nvSpPr>
        <p:spPr>
          <a:xfrm>
            <a:off x="5996157"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27"/>
          <p:cNvSpPr/>
          <p:nvPr/>
        </p:nvSpPr>
        <p:spPr>
          <a:xfrm>
            <a:off x="6408143"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27"/>
          <p:cNvSpPr/>
          <p:nvPr/>
        </p:nvSpPr>
        <p:spPr>
          <a:xfrm>
            <a:off x="6820129"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27"/>
          <p:cNvSpPr/>
          <p:nvPr/>
        </p:nvSpPr>
        <p:spPr>
          <a:xfrm>
            <a:off x="7232115"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27"/>
          <p:cNvSpPr/>
          <p:nvPr/>
        </p:nvSpPr>
        <p:spPr>
          <a:xfrm>
            <a:off x="7644101"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27"/>
          <p:cNvSpPr/>
          <p:nvPr/>
        </p:nvSpPr>
        <p:spPr>
          <a:xfrm>
            <a:off x="8056088"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27"/>
          <p:cNvSpPr/>
          <p:nvPr/>
        </p:nvSpPr>
        <p:spPr>
          <a:xfrm>
            <a:off x="1052325"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27"/>
          <p:cNvSpPr txBox="1"/>
          <p:nvPr/>
        </p:nvSpPr>
        <p:spPr>
          <a:xfrm>
            <a:off x="97612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0</a:t>
            </a:r>
            <a:endParaRPr>
              <a:latin typeface="DM Sans"/>
              <a:ea typeface="DM Sans"/>
              <a:cs typeface="DM Sans"/>
              <a:sym typeface="DM Sans"/>
            </a:endParaRPr>
          </a:p>
        </p:txBody>
      </p:sp>
      <p:sp>
        <p:nvSpPr>
          <p:cNvPr id="612" name="Google Shape;612;p127"/>
          <p:cNvSpPr txBox="1"/>
          <p:nvPr/>
        </p:nvSpPr>
        <p:spPr>
          <a:xfrm>
            <a:off x="7069675" y="13329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15</a:t>
            </a:r>
            <a:endParaRPr>
              <a:latin typeface="DM Sans"/>
              <a:ea typeface="DM Sans"/>
              <a:cs typeface="DM Sans"/>
              <a:sym typeface="DM Sans"/>
            </a:endParaRPr>
          </a:p>
        </p:txBody>
      </p:sp>
      <p:sp>
        <p:nvSpPr>
          <p:cNvPr id="613" name="Google Shape;613;p127"/>
          <p:cNvSpPr txBox="1"/>
          <p:nvPr/>
        </p:nvSpPr>
        <p:spPr>
          <a:xfrm>
            <a:off x="1840900"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a:t>
            </a:r>
            <a:endParaRPr>
              <a:latin typeface="DM Sans"/>
              <a:ea typeface="DM Sans"/>
              <a:cs typeface="DM Sans"/>
              <a:sym typeface="DM Sans"/>
            </a:endParaRPr>
          </a:p>
        </p:txBody>
      </p:sp>
      <p:sp>
        <p:nvSpPr>
          <p:cNvPr id="614" name="Google Shape;614;p127"/>
          <p:cNvSpPr txBox="1"/>
          <p:nvPr/>
        </p:nvSpPr>
        <p:spPr>
          <a:xfrm>
            <a:off x="265252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a:t>
            </a:r>
            <a:endParaRPr>
              <a:latin typeface="DM Sans"/>
              <a:ea typeface="DM Sans"/>
              <a:cs typeface="DM Sans"/>
              <a:sym typeface="DM Sans"/>
            </a:endParaRPr>
          </a:p>
        </p:txBody>
      </p:sp>
      <p:grpSp>
        <p:nvGrpSpPr>
          <p:cNvPr id="615" name="Google Shape;615;p127"/>
          <p:cNvGrpSpPr/>
          <p:nvPr/>
        </p:nvGrpSpPr>
        <p:grpSpPr>
          <a:xfrm>
            <a:off x="1840888" y="720174"/>
            <a:ext cx="254108" cy="254108"/>
            <a:chOff x="3137108" y="2467173"/>
            <a:chExt cx="738900" cy="738900"/>
          </a:xfrm>
        </p:grpSpPr>
        <p:sp>
          <p:nvSpPr>
            <p:cNvPr id="616" name="Google Shape;616;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618" name="Google Shape;618;p127"/>
          <p:cNvGrpSpPr/>
          <p:nvPr/>
        </p:nvGrpSpPr>
        <p:grpSpPr>
          <a:xfrm>
            <a:off x="4325176" y="720174"/>
            <a:ext cx="254108" cy="254108"/>
            <a:chOff x="7208351" y="2467173"/>
            <a:chExt cx="738900" cy="738900"/>
          </a:xfrm>
        </p:grpSpPr>
        <p:sp>
          <p:nvSpPr>
            <p:cNvPr id="619" name="Google Shape;619;p12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127"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621" name="Google Shape;621;p127"/>
          <p:cNvGrpSpPr/>
          <p:nvPr/>
        </p:nvGrpSpPr>
        <p:grpSpPr>
          <a:xfrm>
            <a:off x="2664863" y="720174"/>
            <a:ext cx="254108" cy="254108"/>
            <a:chOff x="3137108" y="2467173"/>
            <a:chExt cx="738900" cy="738900"/>
          </a:xfrm>
        </p:grpSpPr>
        <p:sp>
          <p:nvSpPr>
            <p:cNvPr id="622" name="Google Shape;622;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24" name="Google Shape;624;p127"/>
          <p:cNvSpPr txBox="1"/>
          <p:nvPr/>
        </p:nvSpPr>
        <p:spPr>
          <a:xfrm>
            <a:off x="3488850"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6</a:t>
            </a:r>
            <a:endParaRPr>
              <a:latin typeface="DM Sans"/>
              <a:ea typeface="DM Sans"/>
              <a:cs typeface="DM Sans"/>
              <a:sym typeface="DM Sans"/>
            </a:endParaRPr>
          </a:p>
        </p:txBody>
      </p:sp>
      <p:grpSp>
        <p:nvGrpSpPr>
          <p:cNvPr id="625" name="Google Shape;625;p127"/>
          <p:cNvGrpSpPr/>
          <p:nvPr/>
        </p:nvGrpSpPr>
        <p:grpSpPr>
          <a:xfrm>
            <a:off x="3488838" y="720174"/>
            <a:ext cx="254108" cy="254108"/>
            <a:chOff x="3137108" y="2467173"/>
            <a:chExt cx="738900" cy="738900"/>
          </a:xfrm>
        </p:grpSpPr>
        <p:sp>
          <p:nvSpPr>
            <p:cNvPr id="626" name="Google Shape;626;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28" name="Google Shape;628;p127"/>
          <p:cNvSpPr txBox="1"/>
          <p:nvPr/>
        </p:nvSpPr>
        <p:spPr>
          <a:xfrm>
            <a:off x="432517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8</a:t>
            </a:r>
            <a:endParaRPr>
              <a:latin typeface="DM Sans"/>
              <a:ea typeface="DM Sans"/>
              <a:cs typeface="DM Sans"/>
              <a:sym typeface="DM Sans"/>
            </a:endParaRPr>
          </a:p>
        </p:txBody>
      </p:sp>
      <p:grpSp>
        <p:nvGrpSpPr>
          <p:cNvPr id="629" name="Google Shape;629;p127"/>
          <p:cNvGrpSpPr/>
          <p:nvPr/>
        </p:nvGrpSpPr>
        <p:grpSpPr>
          <a:xfrm>
            <a:off x="5136788" y="720174"/>
            <a:ext cx="254108" cy="254108"/>
            <a:chOff x="3137108" y="2467173"/>
            <a:chExt cx="738900" cy="738900"/>
          </a:xfrm>
        </p:grpSpPr>
        <p:sp>
          <p:nvSpPr>
            <p:cNvPr id="630" name="Google Shape;630;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32" name="Google Shape;632;p127"/>
          <p:cNvSpPr txBox="1"/>
          <p:nvPr/>
        </p:nvSpPr>
        <p:spPr>
          <a:xfrm>
            <a:off x="5040500" y="13329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10</a:t>
            </a:r>
            <a:endParaRPr>
              <a:latin typeface="DM Sans"/>
              <a:ea typeface="DM Sans"/>
              <a:cs typeface="DM Sans"/>
              <a:sym typeface="DM Sans"/>
            </a:endParaRPr>
          </a:p>
        </p:txBody>
      </p:sp>
      <p:grpSp>
        <p:nvGrpSpPr>
          <p:cNvPr id="633" name="Google Shape;633;p127"/>
          <p:cNvGrpSpPr/>
          <p:nvPr/>
        </p:nvGrpSpPr>
        <p:grpSpPr>
          <a:xfrm>
            <a:off x="7203613" y="720174"/>
            <a:ext cx="254100" cy="254100"/>
            <a:chOff x="7203613" y="720174"/>
            <a:chExt cx="254100" cy="254100"/>
          </a:xfrm>
        </p:grpSpPr>
        <p:sp>
          <p:nvSpPr>
            <p:cNvPr id="634" name="Google Shape;634;p127"/>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127"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grpSp>
        <p:nvGrpSpPr>
          <p:cNvPr id="636" name="Google Shape;636;p127"/>
          <p:cNvGrpSpPr/>
          <p:nvPr/>
        </p:nvGrpSpPr>
        <p:grpSpPr>
          <a:xfrm>
            <a:off x="8020701" y="720174"/>
            <a:ext cx="254108" cy="254108"/>
            <a:chOff x="7208351" y="2467173"/>
            <a:chExt cx="738900" cy="738900"/>
          </a:xfrm>
        </p:grpSpPr>
        <p:sp>
          <p:nvSpPr>
            <p:cNvPr id="637" name="Google Shape;637;p12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8" name="Google Shape;638;p127"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639" name="Google Shape;639;p127"/>
          <p:cNvSpPr txBox="1"/>
          <p:nvPr/>
        </p:nvSpPr>
        <p:spPr>
          <a:xfrm>
            <a:off x="7886750" y="13329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17</a:t>
            </a:r>
            <a:endParaRPr>
              <a:latin typeface="DM Sans"/>
              <a:ea typeface="DM Sans"/>
              <a:cs typeface="DM Sans"/>
              <a:sym typeface="DM Sans"/>
            </a:endParaRPr>
          </a:p>
        </p:txBody>
      </p:sp>
      <p:sp>
        <p:nvSpPr>
          <p:cNvPr id="640" name="Google Shape;640;p127"/>
          <p:cNvSpPr txBox="1"/>
          <p:nvPr/>
        </p:nvSpPr>
        <p:spPr>
          <a:xfrm>
            <a:off x="1836850" y="2564888"/>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19</a:t>
            </a:r>
            <a:endParaRPr>
              <a:latin typeface="DM Sans"/>
              <a:ea typeface="DM Sans"/>
              <a:cs typeface="DM Sans"/>
              <a:sym typeface="DM Sans"/>
            </a:endParaRPr>
          </a:p>
        </p:txBody>
      </p:sp>
      <p:grpSp>
        <p:nvGrpSpPr>
          <p:cNvPr id="641" name="Google Shape;641;p127"/>
          <p:cNvGrpSpPr/>
          <p:nvPr/>
        </p:nvGrpSpPr>
        <p:grpSpPr>
          <a:xfrm>
            <a:off x="1917088" y="1939374"/>
            <a:ext cx="254108" cy="254108"/>
            <a:chOff x="3137108" y="2467173"/>
            <a:chExt cx="738900" cy="738900"/>
          </a:xfrm>
        </p:grpSpPr>
        <p:sp>
          <p:nvSpPr>
            <p:cNvPr id="642" name="Google Shape;642;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3" name="Google Shape;643;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44" name="Google Shape;644;p127"/>
          <p:cNvSpPr txBox="1"/>
          <p:nvPr/>
        </p:nvSpPr>
        <p:spPr>
          <a:xfrm>
            <a:off x="2848850" y="2614200"/>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21</a:t>
            </a:r>
            <a:endParaRPr>
              <a:latin typeface="DM Sans"/>
              <a:ea typeface="DM Sans"/>
              <a:cs typeface="DM Sans"/>
              <a:sym typeface="DM Sans"/>
            </a:endParaRPr>
          </a:p>
        </p:txBody>
      </p:sp>
      <p:grpSp>
        <p:nvGrpSpPr>
          <p:cNvPr id="645" name="Google Shape;645;p127"/>
          <p:cNvGrpSpPr/>
          <p:nvPr/>
        </p:nvGrpSpPr>
        <p:grpSpPr>
          <a:xfrm>
            <a:off x="2957313" y="1942024"/>
            <a:ext cx="254108" cy="254108"/>
            <a:chOff x="3137108" y="2467173"/>
            <a:chExt cx="738900" cy="738900"/>
          </a:xfrm>
        </p:grpSpPr>
        <p:sp>
          <p:nvSpPr>
            <p:cNvPr id="646" name="Google Shape;646;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648" name="Google Shape;648;p127"/>
          <p:cNvGrpSpPr/>
          <p:nvPr/>
        </p:nvGrpSpPr>
        <p:grpSpPr>
          <a:xfrm>
            <a:off x="4543913" y="1946724"/>
            <a:ext cx="254100" cy="254100"/>
            <a:chOff x="7203613" y="720174"/>
            <a:chExt cx="254100" cy="254100"/>
          </a:xfrm>
        </p:grpSpPr>
        <p:sp>
          <p:nvSpPr>
            <p:cNvPr id="649" name="Google Shape;649;p127"/>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127"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651" name="Google Shape;651;p127"/>
          <p:cNvSpPr txBox="1"/>
          <p:nvPr/>
        </p:nvSpPr>
        <p:spPr>
          <a:xfrm>
            <a:off x="4391525" y="2614200"/>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24</a:t>
            </a:r>
            <a:endParaRPr>
              <a:latin typeface="DM Sans"/>
              <a:ea typeface="DM Sans"/>
              <a:cs typeface="DM Sans"/>
              <a:sym typeface="DM Sans"/>
            </a:endParaRPr>
          </a:p>
        </p:txBody>
      </p:sp>
      <p:sp>
        <p:nvSpPr>
          <p:cNvPr id="652" name="Google Shape;652;p127"/>
          <p:cNvSpPr txBox="1"/>
          <p:nvPr/>
        </p:nvSpPr>
        <p:spPr>
          <a:xfrm>
            <a:off x="6049850" y="2614200"/>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27</a:t>
            </a:r>
            <a:endParaRPr>
              <a:latin typeface="DM Sans"/>
              <a:ea typeface="DM Sans"/>
              <a:cs typeface="DM Sans"/>
              <a:sym typeface="DM Sans"/>
            </a:endParaRPr>
          </a:p>
        </p:txBody>
      </p:sp>
      <p:grpSp>
        <p:nvGrpSpPr>
          <p:cNvPr id="653" name="Google Shape;653;p127"/>
          <p:cNvGrpSpPr/>
          <p:nvPr/>
        </p:nvGrpSpPr>
        <p:grpSpPr>
          <a:xfrm>
            <a:off x="6123788" y="1953074"/>
            <a:ext cx="254108" cy="254108"/>
            <a:chOff x="3137108" y="2467173"/>
            <a:chExt cx="738900" cy="738900"/>
          </a:xfrm>
        </p:grpSpPr>
        <p:sp>
          <p:nvSpPr>
            <p:cNvPr id="654" name="Google Shape;654;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656" name="Google Shape;656;p127"/>
          <p:cNvGrpSpPr/>
          <p:nvPr/>
        </p:nvGrpSpPr>
        <p:grpSpPr>
          <a:xfrm>
            <a:off x="7703676" y="1988724"/>
            <a:ext cx="254108" cy="254108"/>
            <a:chOff x="7208351" y="2467173"/>
            <a:chExt cx="738900" cy="738900"/>
          </a:xfrm>
        </p:grpSpPr>
        <p:sp>
          <p:nvSpPr>
            <p:cNvPr id="657" name="Google Shape;657;p12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8" name="Google Shape;658;p127"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659" name="Google Shape;659;p127"/>
          <p:cNvSpPr txBox="1"/>
          <p:nvPr/>
        </p:nvSpPr>
        <p:spPr>
          <a:xfrm>
            <a:off x="7553525" y="2614200"/>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30</a:t>
            </a:r>
            <a:endParaRPr>
              <a:latin typeface="DM Sans"/>
              <a:ea typeface="DM Sans"/>
              <a:cs typeface="DM Sans"/>
              <a:sym typeface="DM Sans"/>
            </a:endParaRPr>
          </a:p>
        </p:txBody>
      </p:sp>
      <p:grpSp>
        <p:nvGrpSpPr>
          <p:cNvPr id="660" name="Google Shape;660;p127"/>
          <p:cNvGrpSpPr/>
          <p:nvPr/>
        </p:nvGrpSpPr>
        <p:grpSpPr>
          <a:xfrm>
            <a:off x="2252863" y="3366993"/>
            <a:ext cx="254108" cy="254108"/>
            <a:chOff x="3137108" y="2467173"/>
            <a:chExt cx="738900" cy="738900"/>
          </a:xfrm>
        </p:grpSpPr>
        <p:sp>
          <p:nvSpPr>
            <p:cNvPr id="661" name="Google Shape;661;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63" name="Google Shape;663;p127"/>
          <p:cNvSpPr txBox="1"/>
          <p:nvPr/>
        </p:nvSpPr>
        <p:spPr>
          <a:xfrm>
            <a:off x="2176675" y="4014875"/>
            <a:ext cx="3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a:t>
            </a:r>
            <a:r>
              <a:rPr lang="es">
                <a:latin typeface="DM Sans"/>
                <a:ea typeface="DM Sans"/>
                <a:cs typeface="DM Sans"/>
                <a:sym typeface="DM Sans"/>
              </a:rPr>
              <a:t>2</a:t>
            </a:r>
            <a:endParaRPr>
              <a:latin typeface="DM Sans"/>
              <a:ea typeface="DM Sans"/>
              <a:cs typeface="DM Sans"/>
              <a:sym typeface="DM Sans"/>
            </a:endParaRPr>
          </a:p>
        </p:txBody>
      </p:sp>
      <p:sp>
        <p:nvSpPr>
          <p:cNvPr id="664" name="Google Shape;664;p127"/>
          <p:cNvSpPr txBox="1"/>
          <p:nvPr/>
        </p:nvSpPr>
        <p:spPr>
          <a:xfrm>
            <a:off x="2999450" y="40148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a:t>
            </a:r>
            <a:r>
              <a:rPr lang="es">
                <a:latin typeface="DM Sans"/>
                <a:ea typeface="DM Sans"/>
                <a:cs typeface="DM Sans"/>
                <a:sym typeface="DM Sans"/>
              </a:rPr>
              <a:t>4</a:t>
            </a:r>
            <a:endParaRPr>
              <a:latin typeface="DM Sans"/>
              <a:ea typeface="DM Sans"/>
              <a:cs typeface="DM Sans"/>
              <a:sym typeface="DM Sans"/>
            </a:endParaRPr>
          </a:p>
        </p:txBody>
      </p:sp>
      <p:grpSp>
        <p:nvGrpSpPr>
          <p:cNvPr id="665" name="Google Shape;665;p127"/>
          <p:cNvGrpSpPr/>
          <p:nvPr/>
        </p:nvGrpSpPr>
        <p:grpSpPr>
          <a:xfrm>
            <a:off x="3076838" y="3366993"/>
            <a:ext cx="254108" cy="254108"/>
            <a:chOff x="3137108" y="2467173"/>
            <a:chExt cx="738900" cy="738900"/>
          </a:xfrm>
        </p:grpSpPr>
        <p:sp>
          <p:nvSpPr>
            <p:cNvPr id="666" name="Google Shape;666;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668" name="Google Shape;668;p127"/>
          <p:cNvGrpSpPr/>
          <p:nvPr/>
        </p:nvGrpSpPr>
        <p:grpSpPr>
          <a:xfrm>
            <a:off x="4312813" y="3366997"/>
            <a:ext cx="254100" cy="254100"/>
            <a:chOff x="7203613" y="720174"/>
            <a:chExt cx="254100" cy="254100"/>
          </a:xfrm>
        </p:grpSpPr>
        <p:sp>
          <p:nvSpPr>
            <p:cNvPr id="669" name="Google Shape;669;p127"/>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0" name="Google Shape;670;p127"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671" name="Google Shape;671;p127"/>
          <p:cNvSpPr txBox="1"/>
          <p:nvPr/>
        </p:nvSpPr>
        <p:spPr>
          <a:xfrm>
            <a:off x="4222525" y="40148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a:t>
            </a:r>
            <a:r>
              <a:rPr lang="es">
                <a:latin typeface="DM Sans"/>
                <a:ea typeface="DM Sans"/>
                <a:cs typeface="DM Sans"/>
                <a:sym typeface="DM Sans"/>
              </a:rPr>
              <a:t>7</a:t>
            </a:r>
            <a:endParaRPr>
              <a:latin typeface="DM Sans"/>
              <a:ea typeface="DM Sans"/>
              <a:cs typeface="DM Sans"/>
              <a:sym typeface="DM Sans"/>
            </a:endParaRPr>
          </a:p>
        </p:txBody>
      </p:sp>
      <p:sp>
        <p:nvSpPr>
          <p:cNvPr id="672" name="Google Shape;672;p127"/>
          <p:cNvSpPr txBox="1"/>
          <p:nvPr/>
        </p:nvSpPr>
        <p:spPr>
          <a:xfrm>
            <a:off x="5081725" y="4014875"/>
            <a:ext cx="3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a:t>
            </a:r>
            <a:r>
              <a:rPr lang="es">
                <a:latin typeface="DM Sans"/>
                <a:ea typeface="DM Sans"/>
                <a:cs typeface="DM Sans"/>
                <a:sym typeface="DM Sans"/>
              </a:rPr>
              <a:t>9</a:t>
            </a:r>
            <a:endParaRPr>
              <a:latin typeface="DM Sans"/>
              <a:ea typeface="DM Sans"/>
              <a:cs typeface="DM Sans"/>
              <a:sym typeface="DM Sans"/>
            </a:endParaRPr>
          </a:p>
        </p:txBody>
      </p:sp>
      <p:grpSp>
        <p:nvGrpSpPr>
          <p:cNvPr id="673" name="Google Shape;673;p127"/>
          <p:cNvGrpSpPr/>
          <p:nvPr/>
        </p:nvGrpSpPr>
        <p:grpSpPr>
          <a:xfrm>
            <a:off x="5151013" y="3366993"/>
            <a:ext cx="254108" cy="254108"/>
            <a:chOff x="3137108" y="2467173"/>
            <a:chExt cx="738900" cy="738900"/>
          </a:xfrm>
        </p:grpSpPr>
        <p:sp>
          <p:nvSpPr>
            <p:cNvPr id="674" name="Google Shape;674;p12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5" name="Google Shape;675;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76" name="Google Shape;676;p127"/>
          <p:cNvSpPr txBox="1"/>
          <p:nvPr/>
        </p:nvSpPr>
        <p:spPr>
          <a:xfrm>
            <a:off x="5886800" y="4014881"/>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a:t>
            </a:r>
            <a:r>
              <a:rPr lang="es">
                <a:latin typeface="DM Sans"/>
                <a:ea typeface="DM Sans"/>
                <a:cs typeface="DM Sans"/>
                <a:sym typeface="DM Sans"/>
              </a:rPr>
              <a:t>1</a:t>
            </a:r>
            <a:endParaRPr>
              <a:latin typeface="DM Sans"/>
              <a:ea typeface="DM Sans"/>
              <a:cs typeface="DM Sans"/>
              <a:sym typeface="DM Sans"/>
            </a:endParaRPr>
          </a:p>
        </p:txBody>
      </p:sp>
      <p:grpSp>
        <p:nvGrpSpPr>
          <p:cNvPr id="677" name="Google Shape;677;p127"/>
          <p:cNvGrpSpPr/>
          <p:nvPr/>
        </p:nvGrpSpPr>
        <p:grpSpPr>
          <a:xfrm>
            <a:off x="5960738" y="3366993"/>
            <a:ext cx="254100" cy="254100"/>
            <a:chOff x="5960738" y="3421424"/>
            <a:chExt cx="254100" cy="254100"/>
          </a:xfrm>
        </p:grpSpPr>
        <p:sp>
          <p:nvSpPr>
            <p:cNvPr id="678" name="Google Shape;678;p127"/>
            <p:cNvSpPr/>
            <p:nvPr/>
          </p:nvSpPr>
          <p:spPr>
            <a:xfrm>
              <a:off x="5960738" y="3421424"/>
              <a:ext cx="254100" cy="2541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127" title="ícono de desafío entregable"/>
            <p:cNvPicPr preferRelativeResize="0"/>
            <p:nvPr/>
          </p:nvPicPr>
          <p:blipFill>
            <a:blip r:embed="rId3">
              <a:alphaModFix/>
            </a:blip>
            <a:stretch>
              <a:fillRect/>
            </a:stretch>
          </p:blipFill>
          <p:spPr>
            <a:xfrm>
              <a:off x="6011292" y="3474760"/>
              <a:ext cx="147437" cy="147439"/>
            </a:xfrm>
            <a:prstGeom prst="rect">
              <a:avLst/>
            </a:prstGeom>
            <a:noFill/>
            <a:ln>
              <a:noFill/>
            </a:ln>
          </p:spPr>
        </p:pic>
      </p:grpSp>
      <p:grpSp>
        <p:nvGrpSpPr>
          <p:cNvPr id="680" name="Google Shape;680;p127"/>
          <p:cNvGrpSpPr/>
          <p:nvPr/>
        </p:nvGrpSpPr>
        <p:grpSpPr>
          <a:xfrm>
            <a:off x="7225188" y="3366272"/>
            <a:ext cx="254100" cy="254100"/>
            <a:chOff x="7203613" y="720174"/>
            <a:chExt cx="254100" cy="254100"/>
          </a:xfrm>
        </p:grpSpPr>
        <p:sp>
          <p:nvSpPr>
            <p:cNvPr id="681" name="Google Shape;681;p127"/>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2" name="Google Shape;682;p127"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683" name="Google Shape;683;p127"/>
          <p:cNvSpPr txBox="1"/>
          <p:nvPr/>
        </p:nvSpPr>
        <p:spPr>
          <a:xfrm>
            <a:off x="7151250" y="4014881"/>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a:t>
            </a:r>
            <a:r>
              <a:rPr lang="es">
                <a:latin typeface="DM Sans"/>
                <a:ea typeface="DM Sans"/>
                <a:cs typeface="DM Sans"/>
                <a:sym typeface="DM Sans"/>
              </a:rPr>
              <a:t>4</a:t>
            </a:r>
            <a:endParaRPr>
              <a:latin typeface="DM Sans"/>
              <a:ea typeface="DM Sans"/>
              <a:cs typeface="DM Sans"/>
              <a:sym typeface="DM Sans"/>
            </a:endParaRPr>
          </a:p>
        </p:txBody>
      </p:sp>
      <p:grpSp>
        <p:nvGrpSpPr>
          <p:cNvPr id="684" name="Google Shape;684;p127"/>
          <p:cNvGrpSpPr/>
          <p:nvPr/>
        </p:nvGrpSpPr>
        <p:grpSpPr>
          <a:xfrm>
            <a:off x="8049176" y="3366999"/>
            <a:ext cx="254108" cy="254108"/>
            <a:chOff x="7208351" y="2467173"/>
            <a:chExt cx="738900" cy="738900"/>
          </a:xfrm>
        </p:grpSpPr>
        <p:sp>
          <p:nvSpPr>
            <p:cNvPr id="685" name="Google Shape;685;p12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127"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687" name="Google Shape;687;p127"/>
          <p:cNvSpPr txBox="1"/>
          <p:nvPr/>
        </p:nvSpPr>
        <p:spPr>
          <a:xfrm>
            <a:off x="7945650" y="40148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a:t>
            </a:r>
            <a:r>
              <a:rPr lang="es">
                <a:latin typeface="DM Sans"/>
                <a:ea typeface="DM Sans"/>
                <a:cs typeface="DM Sans"/>
                <a:sym typeface="DM Sans"/>
              </a:rPr>
              <a:t>6</a:t>
            </a:r>
            <a:endParaRPr>
              <a:latin typeface="DM Sans"/>
              <a:ea typeface="DM Sans"/>
              <a:cs typeface="DM Sans"/>
              <a:sym typeface="DM Sans"/>
            </a:endParaRPr>
          </a:p>
        </p:txBody>
      </p:sp>
      <p:sp>
        <p:nvSpPr>
          <p:cNvPr id="688" name="Google Shape;688;p127"/>
          <p:cNvSpPr txBox="1"/>
          <p:nvPr/>
        </p:nvSpPr>
        <p:spPr>
          <a:xfrm>
            <a:off x="457350" y="450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83AEFB"/>
              </a:solidFill>
            </a:endParaRPr>
          </a:p>
        </p:txBody>
      </p:sp>
      <p:sp>
        <p:nvSpPr>
          <p:cNvPr id="689" name="Google Shape;689;p127"/>
          <p:cNvSpPr txBox="1"/>
          <p:nvPr/>
        </p:nvSpPr>
        <p:spPr>
          <a:xfrm>
            <a:off x="872225" y="2210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GRILLA DE ENTREGAS</a:t>
            </a:r>
            <a:endParaRPr/>
          </a:p>
        </p:txBody>
      </p:sp>
      <p:grpSp>
        <p:nvGrpSpPr>
          <p:cNvPr id="690" name="Google Shape;690;p127"/>
          <p:cNvGrpSpPr/>
          <p:nvPr/>
        </p:nvGrpSpPr>
        <p:grpSpPr>
          <a:xfrm>
            <a:off x="384130" y="230373"/>
            <a:ext cx="431074" cy="431074"/>
            <a:chOff x="7208351" y="2467173"/>
            <a:chExt cx="738900" cy="738900"/>
          </a:xfrm>
        </p:grpSpPr>
        <p:sp>
          <p:nvSpPr>
            <p:cNvPr id="691" name="Google Shape;691;p12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 name="Google Shape;692;p127"/>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28"/>
          <p:cNvSpPr txBox="1"/>
          <p:nvPr/>
        </p:nvSpPr>
        <p:spPr>
          <a:xfrm>
            <a:off x="1461300" y="2219113"/>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Principios de programación Backend</a:t>
            </a:r>
            <a:endParaRPr b="1" i="0" sz="4000" u="none" cap="none" strike="noStrike">
              <a:solidFill>
                <a:srgbClr val="EAFF6A"/>
              </a:solidFill>
              <a:latin typeface="DM Sans"/>
              <a:ea typeface="DM Sans"/>
              <a:cs typeface="DM Sans"/>
              <a:sym typeface="DM Sans"/>
            </a:endParaRPr>
          </a:p>
        </p:txBody>
      </p:sp>
      <p:sp>
        <p:nvSpPr>
          <p:cNvPr id="698" name="Google Shape;698;p128"/>
          <p:cNvSpPr txBox="1"/>
          <p:nvPr/>
        </p:nvSpPr>
        <p:spPr>
          <a:xfrm>
            <a:off x="1461300" y="1631388"/>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0</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129"/>
          <p:cNvPicPr preferRelativeResize="0"/>
          <p:nvPr/>
        </p:nvPicPr>
        <p:blipFill>
          <a:blip r:embed="rId3">
            <a:alphaModFix/>
          </a:blip>
          <a:stretch>
            <a:fillRect/>
          </a:stretch>
        </p:blipFill>
        <p:spPr>
          <a:xfrm>
            <a:off x="2435750" y="1250837"/>
            <a:ext cx="2042550" cy="3122575"/>
          </a:xfrm>
          <a:prstGeom prst="rect">
            <a:avLst/>
          </a:prstGeom>
          <a:noFill/>
          <a:ln>
            <a:noFill/>
          </a:ln>
        </p:spPr>
      </p:pic>
      <p:pic>
        <p:nvPicPr>
          <p:cNvPr id="704" name="Google Shape;704;p129"/>
          <p:cNvPicPr preferRelativeResize="0"/>
          <p:nvPr/>
        </p:nvPicPr>
        <p:blipFill>
          <a:blip r:embed="rId4">
            <a:alphaModFix/>
          </a:blip>
          <a:stretch>
            <a:fillRect/>
          </a:stretch>
        </p:blipFill>
        <p:spPr>
          <a:xfrm>
            <a:off x="2477675" y="1313975"/>
            <a:ext cx="1958700" cy="2989595"/>
          </a:xfrm>
          <a:prstGeom prst="rect">
            <a:avLst/>
          </a:prstGeom>
          <a:noFill/>
          <a:ln>
            <a:noFill/>
          </a:ln>
        </p:spPr>
      </p:pic>
      <p:pic>
        <p:nvPicPr>
          <p:cNvPr id="705" name="Google Shape;705;p129"/>
          <p:cNvPicPr preferRelativeResize="0"/>
          <p:nvPr/>
        </p:nvPicPr>
        <p:blipFill>
          <a:blip r:embed="rId4">
            <a:alphaModFix/>
          </a:blip>
          <a:stretch>
            <a:fillRect/>
          </a:stretch>
        </p:blipFill>
        <p:spPr>
          <a:xfrm>
            <a:off x="4749563" y="1317325"/>
            <a:ext cx="1958700" cy="2989595"/>
          </a:xfrm>
          <a:prstGeom prst="rect">
            <a:avLst/>
          </a:prstGeom>
          <a:noFill/>
          <a:ln>
            <a:noFill/>
          </a:ln>
        </p:spPr>
      </p:pic>
      <p:sp>
        <p:nvSpPr>
          <p:cNvPr id="706" name="Google Shape;706;p12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707" name="Google Shape;707;p129"/>
          <p:cNvSpPr txBox="1"/>
          <p:nvPr/>
        </p:nvSpPr>
        <p:spPr>
          <a:xfrm>
            <a:off x="2477462"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00</a:t>
            </a:r>
            <a:endParaRPr b="1" sz="1600">
              <a:solidFill>
                <a:schemeClr val="lt1"/>
              </a:solidFill>
              <a:latin typeface="DM Sans"/>
              <a:ea typeface="DM Sans"/>
              <a:cs typeface="DM Sans"/>
              <a:sym typeface="DM Sans"/>
            </a:endParaRPr>
          </a:p>
        </p:txBody>
      </p:sp>
      <p:cxnSp>
        <p:nvCxnSpPr>
          <p:cNvPr id="708" name="Google Shape;708;p129"/>
          <p:cNvCxnSpPr/>
          <p:nvPr/>
        </p:nvCxnSpPr>
        <p:spPr>
          <a:xfrm>
            <a:off x="2552188"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709" name="Google Shape;709;p129"/>
          <p:cNvSpPr txBox="1"/>
          <p:nvPr/>
        </p:nvSpPr>
        <p:spPr>
          <a:xfrm>
            <a:off x="2477038" y="1780875"/>
            <a:ext cx="1928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500"/>
              <a:buFont typeface="Arial"/>
              <a:buNone/>
            </a:pPr>
            <a:r>
              <a:rPr b="1" lang="es" sz="1500">
                <a:solidFill>
                  <a:schemeClr val="accent6"/>
                </a:solidFill>
                <a:latin typeface="DM Sans"/>
                <a:ea typeface="DM Sans"/>
                <a:cs typeface="DM Sans"/>
                <a:sym typeface="DM Sans"/>
              </a:rPr>
              <a:t>Principios de programación Backend</a:t>
            </a:r>
            <a:endParaRPr b="1" sz="1500">
              <a:solidFill>
                <a:srgbClr val="EAFF6A"/>
              </a:solidFill>
              <a:latin typeface="DM Sans"/>
              <a:ea typeface="DM Sans"/>
              <a:cs typeface="DM Sans"/>
              <a:sym typeface="DM Sans"/>
            </a:endParaRPr>
          </a:p>
        </p:txBody>
      </p:sp>
      <p:sp>
        <p:nvSpPr>
          <p:cNvPr id="710" name="Google Shape;710;p129"/>
          <p:cNvSpPr txBox="1"/>
          <p:nvPr/>
        </p:nvSpPr>
        <p:spPr>
          <a:xfrm>
            <a:off x="4749987"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01</a:t>
            </a:r>
            <a:endParaRPr b="1" sz="1600">
              <a:solidFill>
                <a:srgbClr val="999999"/>
              </a:solidFill>
              <a:latin typeface="DM Sans"/>
              <a:ea typeface="DM Sans"/>
              <a:cs typeface="DM Sans"/>
              <a:sym typeface="DM Sans"/>
            </a:endParaRPr>
          </a:p>
        </p:txBody>
      </p:sp>
      <p:cxnSp>
        <p:nvCxnSpPr>
          <p:cNvPr id="711" name="Google Shape;711;p129"/>
          <p:cNvCxnSpPr/>
          <p:nvPr/>
        </p:nvCxnSpPr>
        <p:spPr>
          <a:xfrm>
            <a:off x="4824713"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712" name="Google Shape;712;p129"/>
          <p:cNvSpPr txBox="1"/>
          <p:nvPr/>
        </p:nvSpPr>
        <p:spPr>
          <a:xfrm>
            <a:off x="4749563"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Principios básicos de JavaScript</a:t>
            </a:r>
            <a:endParaRPr b="1" sz="1500">
              <a:solidFill>
                <a:srgbClr val="999999"/>
              </a:solidFill>
              <a:latin typeface="DM Sans"/>
              <a:ea typeface="DM Sans"/>
              <a:cs typeface="DM Sans"/>
              <a:sym typeface="DM Sans"/>
            </a:endParaRPr>
          </a:p>
        </p:txBody>
      </p:sp>
      <p:cxnSp>
        <p:nvCxnSpPr>
          <p:cNvPr id="713" name="Google Shape;713;p129"/>
          <p:cNvCxnSpPr/>
          <p:nvPr/>
        </p:nvCxnSpPr>
        <p:spPr>
          <a:xfrm>
            <a:off x="2567613"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714" name="Google Shape;714;p129"/>
          <p:cNvCxnSpPr/>
          <p:nvPr/>
        </p:nvCxnSpPr>
        <p:spPr>
          <a:xfrm>
            <a:off x="4840138"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715" name="Google Shape;715;p129"/>
          <p:cNvSpPr txBox="1"/>
          <p:nvPr/>
        </p:nvSpPr>
        <p:spPr>
          <a:xfrm>
            <a:off x="4824713" y="2683775"/>
            <a:ext cx="1712400" cy="16059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Tipos de datos y variables en Javascript</a:t>
            </a:r>
            <a:endParaRPr sz="1200">
              <a:solidFill>
                <a:schemeClr val="lt1"/>
              </a:solidFill>
              <a:latin typeface="DM Sans"/>
              <a:ea typeface="DM Sans"/>
              <a:cs typeface="DM Sans"/>
              <a:sym typeface="DM Sans"/>
            </a:endParaRPr>
          </a:p>
          <a:p>
            <a:pPr indent="-304800" lvl="0" marL="457200" rtl="0" algn="l">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Javascript y ES6</a:t>
            </a:r>
            <a:endParaRPr sz="1200">
              <a:solidFill>
                <a:schemeClr val="lt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Funciones en Javascript</a:t>
            </a:r>
            <a:endParaRPr sz="1200">
              <a:solidFill>
                <a:schemeClr val="lt1"/>
              </a:solidFill>
              <a:latin typeface="DM Sans"/>
              <a:ea typeface="DM Sans"/>
              <a:cs typeface="DM Sans"/>
              <a:sym typeface="DM Sans"/>
            </a:endParaRPr>
          </a:p>
        </p:txBody>
      </p:sp>
      <p:sp>
        <p:nvSpPr>
          <p:cNvPr id="716" name="Google Shape;716;p129"/>
          <p:cNvSpPr txBox="1"/>
          <p:nvPr/>
        </p:nvSpPr>
        <p:spPr>
          <a:xfrm>
            <a:off x="2533714" y="2655575"/>
            <a:ext cx="18462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Programación web</a:t>
            </a:r>
            <a:endParaRPr sz="1200">
              <a:solidFill>
                <a:srgbClr val="83AEFB"/>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Distintas maneras de probar Javascript</a:t>
            </a:r>
            <a:endParaRPr sz="1200">
              <a:solidFill>
                <a:srgbClr val="83AEFB"/>
              </a:solidFill>
              <a:latin typeface="DM Sans"/>
              <a:ea typeface="DM Sans"/>
              <a:cs typeface="DM Sans"/>
              <a:sym typeface="DM Sans"/>
            </a:endParaRPr>
          </a:p>
          <a:p>
            <a:pPr indent="-304800" lvl="0" marL="457200" rtl="0" algn="l">
              <a:lnSpc>
                <a:spcPct val="100000"/>
              </a:lnSpc>
              <a:spcBef>
                <a:spcPts val="0"/>
              </a:spcBef>
              <a:spcAft>
                <a:spcPts val="100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Tipos de datos en JavaScript</a:t>
            </a:r>
            <a:endParaRPr sz="1200">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03"/>
          <p:cNvSpPr txBox="1"/>
          <p:nvPr/>
        </p:nvSpPr>
        <p:spPr>
          <a:xfrm>
            <a:off x="3742800" y="2523625"/>
            <a:ext cx="2517300" cy="155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314325" lvl="1" marL="9144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Lucas Duran </a:t>
            </a:r>
            <a:endParaRPr sz="1350">
              <a:solidFill>
                <a:schemeClr val="lt1"/>
              </a:solidFill>
              <a:latin typeface="DM Sans"/>
              <a:ea typeface="DM Sans"/>
              <a:cs typeface="DM Sans"/>
              <a:sym typeface="DM Sans"/>
            </a:endParaRPr>
          </a:p>
          <a:p>
            <a:pPr indent="-314325" lvl="1" marL="9144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Pablo Bojanich</a:t>
            </a:r>
            <a:endParaRPr sz="1350">
              <a:solidFill>
                <a:schemeClr val="lt1"/>
              </a:solidFill>
              <a:latin typeface="DM Sans"/>
              <a:ea typeface="DM Sans"/>
              <a:cs typeface="DM Sans"/>
              <a:sym typeface="DM Sans"/>
            </a:endParaRPr>
          </a:p>
          <a:p>
            <a:pPr indent="-314325" lvl="1" marL="9144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Carolina Lihuen</a:t>
            </a:r>
            <a:endParaRPr sz="1350">
              <a:solidFill>
                <a:schemeClr val="lt1"/>
              </a:solidFill>
              <a:latin typeface="DM Sans"/>
              <a:ea typeface="DM Sans"/>
              <a:cs typeface="DM Sans"/>
              <a:sym typeface="DM Sans"/>
            </a:endParaRPr>
          </a:p>
          <a:p>
            <a:pPr indent="-314325" lvl="1" marL="9144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Gonzalo Satina</a:t>
            </a:r>
            <a:endParaRPr sz="1350">
              <a:solidFill>
                <a:schemeClr val="lt1"/>
              </a:solidFill>
              <a:latin typeface="DM Sans"/>
              <a:ea typeface="DM Sans"/>
              <a:cs typeface="DM Sans"/>
              <a:sym typeface="DM Sans"/>
            </a:endParaRPr>
          </a:p>
          <a:p>
            <a:pPr indent="-314325" lvl="1" marL="9144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Mauricio Di Pietro</a:t>
            </a:r>
            <a:endParaRPr sz="1350">
              <a:solidFill>
                <a:schemeClr val="lt1"/>
              </a:solidFill>
              <a:latin typeface="DM Sans"/>
              <a:ea typeface="DM Sans"/>
              <a:cs typeface="DM Sans"/>
              <a:sym typeface="DM Sans"/>
            </a:endParaRPr>
          </a:p>
        </p:txBody>
      </p:sp>
      <p:pic>
        <p:nvPicPr>
          <p:cNvPr id="327" name="Google Shape;327;p103"/>
          <p:cNvPicPr preferRelativeResize="0"/>
          <p:nvPr/>
        </p:nvPicPr>
        <p:blipFill rotWithShape="1">
          <a:blip r:embed="rId3">
            <a:alphaModFix/>
          </a:blip>
          <a:srcRect b="0" l="35558" r="0" t="0"/>
          <a:stretch/>
        </p:blipFill>
        <p:spPr>
          <a:xfrm>
            <a:off x="-8600" y="0"/>
            <a:ext cx="3314525" cy="5143500"/>
          </a:xfrm>
          <a:prstGeom prst="rect">
            <a:avLst/>
          </a:prstGeom>
          <a:noFill/>
          <a:ln>
            <a:noFill/>
          </a:ln>
        </p:spPr>
      </p:pic>
      <p:sp>
        <p:nvSpPr>
          <p:cNvPr id="328" name="Google Shape;328;p103"/>
          <p:cNvSpPr txBox="1"/>
          <p:nvPr/>
        </p:nvSpPr>
        <p:spPr>
          <a:xfrm>
            <a:off x="3742800" y="693350"/>
            <a:ext cx="4925700" cy="6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3000">
                <a:solidFill>
                  <a:schemeClr val="lt1"/>
                </a:solidFill>
                <a:latin typeface="Helvetica Neue"/>
                <a:ea typeface="Helvetica Neue"/>
                <a:cs typeface="Helvetica Neue"/>
                <a:sym typeface="Helvetica Neue"/>
              </a:rPr>
              <a:t>Presentación </a:t>
            </a:r>
            <a:endParaRPr b="1" sz="3000">
              <a:solidFill>
                <a:schemeClr val="lt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s" sz="3000">
                <a:solidFill>
                  <a:srgbClr val="EAFF6A"/>
                </a:solidFill>
                <a:latin typeface="Helvetica Neue"/>
                <a:ea typeface="Helvetica Neue"/>
                <a:cs typeface="Helvetica Neue"/>
                <a:sym typeface="Helvetica Neue"/>
              </a:rPr>
              <a:t>del equipo</a:t>
            </a:r>
            <a:endParaRPr b="1" sz="3000">
              <a:solidFill>
                <a:srgbClr val="EAFF6A"/>
              </a:solidFill>
              <a:latin typeface="Helvetica Neue"/>
              <a:ea typeface="Helvetica Neue"/>
              <a:cs typeface="Helvetica Neue"/>
              <a:sym typeface="Helvetica Neue"/>
            </a:endParaRPr>
          </a:p>
        </p:txBody>
      </p:sp>
      <p:sp>
        <p:nvSpPr>
          <p:cNvPr id="329" name="Google Shape;329;p103"/>
          <p:cNvSpPr txBox="1"/>
          <p:nvPr/>
        </p:nvSpPr>
        <p:spPr>
          <a:xfrm>
            <a:off x="3742800" y="1944100"/>
            <a:ext cx="4925700" cy="728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Profesor responsable: </a:t>
            </a:r>
            <a:r>
              <a:rPr lang="es" sz="1350">
                <a:solidFill>
                  <a:schemeClr val="lt1"/>
                </a:solidFill>
                <a:latin typeface="DM Sans"/>
                <a:ea typeface="DM Sans"/>
                <a:cs typeface="DM Sans"/>
                <a:sym typeface="DM Sans"/>
              </a:rPr>
              <a:t>Farid Sesin</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b="1" lang="es" sz="1350">
                <a:solidFill>
                  <a:schemeClr val="lt1"/>
                </a:solidFill>
                <a:latin typeface="DM Sans"/>
                <a:ea typeface="DM Sans"/>
                <a:cs typeface="DM Sans"/>
                <a:sym typeface="DM Sans"/>
              </a:rPr>
              <a:t>Tutores y tutoras:</a:t>
            </a:r>
            <a:endParaRPr sz="1350">
              <a:solidFill>
                <a:schemeClr val="lt1"/>
              </a:solidFill>
              <a:latin typeface="DM Sans"/>
              <a:ea typeface="DM Sans"/>
              <a:cs typeface="DM Sans"/>
              <a:sym typeface="DM Sans"/>
            </a:endParaRPr>
          </a:p>
        </p:txBody>
      </p:sp>
      <p:sp>
        <p:nvSpPr>
          <p:cNvPr id="330" name="Google Shape;330;p103"/>
          <p:cNvSpPr txBox="1"/>
          <p:nvPr/>
        </p:nvSpPr>
        <p:spPr>
          <a:xfrm>
            <a:off x="3742925" y="468275"/>
            <a:ext cx="4925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B7B7B7"/>
                </a:solidFill>
                <a:latin typeface="DM Sans"/>
                <a:ea typeface="DM Sans"/>
                <a:cs typeface="DM Sans"/>
                <a:sym typeface="DM Sans"/>
              </a:rPr>
              <a:t>COMISIÓN N°32265</a:t>
            </a:r>
            <a:endParaRPr sz="1350">
              <a:solidFill>
                <a:srgbClr val="B7B7B7"/>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22" name="Google Shape;722;p130"/>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723" name="Google Shape;723;p130"/>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las diferencias</a:t>
            </a:r>
            <a:r>
              <a:rPr b="1" lang="es" sz="1350">
                <a:solidFill>
                  <a:schemeClr val="lt1"/>
                </a:solidFill>
                <a:latin typeface="DM Sans"/>
                <a:ea typeface="DM Sans"/>
                <a:cs typeface="DM Sans"/>
                <a:sym typeface="DM Sans"/>
              </a:rPr>
              <a:t> </a:t>
            </a:r>
            <a:r>
              <a:rPr lang="es" sz="1350">
                <a:solidFill>
                  <a:schemeClr val="lt1"/>
                </a:solidFill>
                <a:latin typeface="DM Sans"/>
                <a:ea typeface="DM Sans"/>
                <a:cs typeface="DM Sans"/>
                <a:sym typeface="DM Sans"/>
              </a:rPr>
              <a:t>entre programación Front end y Back end</a:t>
            </a:r>
            <a:endParaRPr b="0" i="0" sz="1350" u="none" cap="none" strike="noStrike">
              <a:solidFill>
                <a:schemeClr val="lt1"/>
              </a:solidFill>
              <a:latin typeface="DM Sans"/>
              <a:ea typeface="DM Sans"/>
              <a:cs typeface="DM Sans"/>
              <a:sym typeface="DM Sans"/>
            </a:endParaRPr>
          </a:p>
        </p:txBody>
      </p:sp>
      <p:pic>
        <p:nvPicPr>
          <p:cNvPr id="724" name="Google Shape;724;p130"/>
          <p:cNvPicPr preferRelativeResize="0"/>
          <p:nvPr/>
        </p:nvPicPr>
        <p:blipFill rotWithShape="1">
          <a:blip r:embed="rId3">
            <a:alphaModFix/>
          </a:blip>
          <a:srcRect b="0" l="0" r="0" t="0"/>
          <a:stretch/>
        </p:blipFill>
        <p:spPr>
          <a:xfrm>
            <a:off x="2172738" y="2319051"/>
            <a:ext cx="196975" cy="196975"/>
          </a:xfrm>
          <a:prstGeom prst="rect">
            <a:avLst/>
          </a:prstGeom>
          <a:noFill/>
          <a:ln>
            <a:noFill/>
          </a:ln>
        </p:spPr>
      </p:pic>
      <p:sp>
        <p:nvSpPr>
          <p:cNvPr id="725" name="Google Shape;725;p130"/>
          <p:cNvSpPr txBox="1"/>
          <p:nvPr/>
        </p:nvSpPr>
        <p:spPr>
          <a:xfrm>
            <a:off x="2690561" y="21819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Familiarizarse </a:t>
            </a:r>
            <a:r>
              <a:rPr lang="es" sz="1350">
                <a:solidFill>
                  <a:schemeClr val="lt1"/>
                </a:solidFill>
                <a:latin typeface="DM Sans"/>
                <a:ea typeface="DM Sans"/>
                <a:cs typeface="DM Sans"/>
                <a:sym typeface="DM Sans"/>
              </a:rPr>
              <a:t>con las nociones básicas para programar utilizando Javascript y el MERN Stack</a:t>
            </a:r>
            <a:endParaRPr sz="1350">
              <a:solidFill>
                <a:schemeClr val="lt1"/>
              </a:solidFill>
              <a:latin typeface="DM Sans"/>
              <a:ea typeface="DM Sans"/>
              <a:cs typeface="DM Sans"/>
              <a:sym typeface="DM Sans"/>
            </a:endParaRPr>
          </a:p>
        </p:txBody>
      </p:sp>
      <p:sp>
        <p:nvSpPr>
          <p:cNvPr id="726" name="Google Shape;726;p130"/>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cxnSp>
        <p:nvCxnSpPr>
          <p:cNvPr id="727" name="Google Shape;727;p130"/>
          <p:cNvCxnSpPr>
            <a:stCxn id="722" idx="2"/>
            <a:endCxn id="724" idx="0"/>
          </p:cNvCxnSpPr>
          <p:nvPr/>
        </p:nvCxnSpPr>
        <p:spPr>
          <a:xfrm flipH="1" rot="-5400000">
            <a:off x="1982775" y="2030438"/>
            <a:ext cx="576900" cy="600"/>
          </a:xfrm>
          <a:prstGeom prst="bentConnector3">
            <a:avLst>
              <a:gd fmla="val 49988" name="adj1"/>
            </a:avLst>
          </a:prstGeom>
          <a:noFill/>
          <a:ln cap="flat" cmpd="sng" w="9525">
            <a:solidFill>
              <a:srgbClr val="EAFF6A"/>
            </a:solidFill>
            <a:prstDash val="solid"/>
            <a:round/>
            <a:headEnd len="sm" w="sm" type="none"/>
            <a:tailEnd len="sm" w="sm" type="none"/>
          </a:ln>
        </p:spPr>
      </p:cxnSp>
      <p:cxnSp>
        <p:nvCxnSpPr>
          <p:cNvPr id="728" name="Google Shape;728;p130"/>
          <p:cNvCxnSpPr>
            <a:stCxn id="724" idx="2"/>
            <a:endCxn id="729" idx="0"/>
          </p:cNvCxnSpPr>
          <p:nvPr/>
        </p:nvCxnSpPr>
        <p:spPr>
          <a:xfrm rot="5400000">
            <a:off x="2003325" y="2783325"/>
            <a:ext cx="535200" cy="600"/>
          </a:xfrm>
          <a:prstGeom prst="bentConnector3">
            <a:avLst>
              <a:gd fmla="val 50000" name="adj1"/>
            </a:avLst>
          </a:prstGeom>
          <a:noFill/>
          <a:ln>
            <a:noFill/>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3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3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736" name="Google Shape;736;p131"/>
          <p:cNvSpPr/>
          <p:nvPr/>
        </p:nvSpPr>
        <p:spPr>
          <a:xfrm>
            <a:off x="4638931" y="253090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Interacción</a:t>
            </a:r>
            <a:endParaRPr b="0" i="0" sz="1200" u="none" cap="none" strike="noStrike">
              <a:solidFill>
                <a:srgbClr val="222222"/>
              </a:solidFill>
              <a:latin typeface="DM Sans"/>
              <a:ea typeface="DM Sans"/>
              <a:cs typeface="DM Sans"/>
              <a:sym typeface="DM Sans"/>
            </a:endParaRPr>
          </a:p>
        </p:txBody>
      </p:sp>
      <p:sp>
        <p:nvSpPr>
          <p:cNvPr id="737" name="Google Shape;737;p131"/>
          <p:cNvSpPr/>
          <p:nvPr/>
        </p:nvSpPr>
        <p:spPr>
          <a:xfrm>
            <a:off x="916825" y="2530897"/>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Principios de Programación Backend</a:t>
            </a:r>
            <a:endParaRPr b="0" i="0" sz="1200" u="none" cap="none" strike="noStrike">
              <a:solidFill>
                <a:srgbClr val="FFFFFF"/>
              </a:solidFill>
              <a:latin typeface="DM Sans"/>
              <a:ea typeface="DM Sans"/>
              <a:cs typeface="DM Sans"/>
              <a:sym typeface="DM Sans"/>
            </a:endParaRPr>
          </a:p>
        </p:txBody>
      </p:sp>
      <p:sp>
        <p:nvSpPr>
          <p:cNvPr id="738" name="Google Shape;738;p131"/>
          <p:cNvSpPr/>
          <p:nvPr/>
        </p:nvSpPr>
        <p:spPr>
          <a:xfrm>
            <a:off x="4638931" y="1824188"/>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Programación web</a:t>
            </a:r>
            <a:endParaRPr b="0" i="0" sz="1200" u="none" cap="none" strike="noStrike">
              <a:solidFill>
                <a:schemeClr val="lt1"/>
              </a:solidFill>
              <a:latin typeface="DM Sans"/>
              <a:ea typeface="DM Sans"/>
              <a:cs typeface="DM Sans"/>
              <a:sym typeface="DM Sans"/>
            </a:endParaRPr>
          </a:p>
        </p:txBody>
      </p:sp>
      <p:sp>
        <p:nvSpPr>
          <p:cNvPr id="739" name="Google Shape;739;p131"/>
          <p:cNvSpPr/>
          <p:nvPr/>
        </p:nvSpPr>
        <p:spPr>
          <a:xfrm>
            <a:off x="4638931" y="3237610"/>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Factores que</a:t>
            </a:r>
            <a:br>
              <a:rPr b="0" i="0" lang="es" sz="1200" u="none" cap="none" strike="noStrike">
                <a:solidFill>
                  <a:srgbClr val="222222"/>
                </a:solidFill>
                <a:latin typeface="DM Sans"/>
                <a:ea typeface="DM Sans"/>
                <a:cs typeface="DM Sans"/>
                <a:sym typeface="DM Sans"/>
              </a:rPr>
            </a:br>
            <a:r>
              <a:rPr b="0" i="0" lang="es" sz="1200" u="none" cap="none" strike="noStrike">
                <a:solidFill>
                  <a:srgbClr val="222222"/>
                </a:solidFill>
                <a:latin typeface="DM Sans"/>
                <a:ea typeface="DM Sans"/>
                <a:cs typeface="DM Sans"/>
                <a:sym typeface="DM Sans"/>
              </a:rPr>
              <a:t>construye UX</a:t>
            </a:r>
            <a:endParaRPr b="0" i="0" sz="1200" u="none" cap="none" strike="noStrike">
              <a:solidFill>
                <a:srgbClr val="222222"/>
              </a:solidFill>
              <a:latin typeface="DM Sans"/>
              <a:ea typeface="DM Sans"/>
              <a:cs typeface="DM Sans"/>
              <a:sym typeface="DM Sans"/>
            </a:endParaRPr>
          </a:p>
        </p:txBody>
      </p:sp>
      <p:cxnSp>
        <p:nvCxnSpPr>
          <p:cNvPr id="740" name="Google Shape;740;p131"/>
          <p:cNvCxnSpPr>
            <a:stCxn id="737" idx="3"/>
            <a:endCxn id="738" idx="1"/>
          </p:cNvCxnSpPr>
          <p:nvPr/>
        </p:nvCxnSpPr>
        <p:spPr>
          <a:xfrm flipH="1" rot="10800000">
            <a:off x="2316025" y="2114197"/>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741" name="Google Shape;741;p131"/>
          <p:cNvCxnSpPr>
            <a:stCxn id="737" idx="3"/>
            <a:endCxn id="736" idx="1"/>
          </p:cNvCxnSpPr>
          <p:nvPr/>
        </p:nvCxnSpPr>
        <p:spPr>
          <a:xfrm>
            <a:off x="2316025" y="2820997"/>
            <a:ext cx="2322900" cy="6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742" name="Google Shape;742;p131"/>
          <p:cNvCxnSpPr>
            <a:stCxn id="737" idx="3"/>
            <a:endCxn id="739" idx="1"/>
          </p:cNvCxnSpPr>
          <p:nvPr/>
        </p:nvCxnSpPr>
        <p:spPr>
          <a:xfrm>
            <a:off x="2316025" y="2820997"/>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743" name="Google Shape;743;p131"/>
          <p:cNvCxnSpPr>
            <a:stCxn id="744" idx="3"/>
            <a:endCxn id="745" idx="1"/>
          </p:cNvCxnSpPr>
          <p:nvPr/>
        </p:nvCxnSpPr>
        <p:spPr>
          <a:xfrm>
            <a:off x="6235831" y="3527738"/>
            <a:ext cx="394500" cy="0"/>
          </a:xfrm>
          <a:prstGeom prst="straightConnector1">
            <a:avLst/>
          </a:prstGeom>
          <a:noFill/>
          <a:ln cap="flat" cmpd="sng" w="9525">
            <a:solidFill>
              <a:srgbClr val="CCCCCC"/>
            </a:solidFill>
            <a:prstDash val="solid"/>
            <a:round/>
            <a:headEnd len="med" w="med" type="oval"/>
            <a:tailEnd len="med" w="med" type="oval"/>
          </a:ln>
        </p:spPr>
      </p:cxnSp>
      <p:pic>
        <p:nvPicPr>
          <p:cNvPr id="746" name="Google Shape;746;p131"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747" name="Google Shape;747;p131"/>
          <p:cNvSpPr/>
          <p:nvPr/>
        </p:nvSpPr>
        <p:spPr>
          <a:xfrm>
            <a:off x="6630281" y="132565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FrontEnd</a:t>
            </a:r>
            <a:endParaRPr b="0" i="0" sz="1200" u="none" cap="none" strike="noStrike">
              <a:solidFill>
                <a:srgbClr val="222222"/>
              </a:solidFill>
              <a:latin typeface="DM Sans"/>
              <a:ea typeface="DM Sans"/>
              <a:cs typeface="DM Sans"/>
              <a:sym typeface="DM Sans"/>
            </a:endParaRPr>
          </a:p>
        </p:txBody>
      </p:sp>
      <p:sp>
        <p:nvSpPr>
          <p:cNvPr id="748" name="Google Shape;748;p131"/>
          <p:cNvSpPr/>
          <p:nvPr/>
        </p:nvSpPr>
        <p:spPr>
          <a:xfrm>
            <a:off x="6630281" y="228162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BackEnd</a:t>
            </a:r>
            <a:endParaRPr b="0" i="0" sz="1200" u="none" cap="none" strike="noStrike">
              <a:solidFill>
                <a:srgbClr val="222222"/>
              </a:solidFill>
              <a:latin typeface="DM Sans"/>
              <a:ea typeface="DM Sans"/>
              <a:cs typeface="DM Sans"/>
              <a:sym typeface="DM Sans"/>
            </a:endParaRPr>
          </a:p>
        </p:txBody>
      </p:sp>
      <p:sp>
        <p:nvSpPr>
          <p:cNvPr id="749" name="Google Shape;749;p131"/>
          <p:cNvSpPr/>
          <p:nvPr/>
        </p:nvSpPr>
        <p:spPr>
          <a:xfrm>
            <a:off x="4638931" y="2530900"/>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Cómo probar Javascript</a:t>
            </a:r>
            <a:endParaRPr b="0" i="0" sz="1200" u="none" cap="none" strike="noStrike">
              <a:solidFill>
                <a:schemeClr val="lt1"/>
              </a:solidFill>
              <a:latin typeface="DM Sans"/>
              <a:ea typeface="DM Sans"/>
              <a:cs typeface="DM Sans"/>
              <a:sym typeface="DM Sans"/>
            </a:endParaRPr>
          </a:p>
        </p:txBody>
      </p:sp>
      <p:sp>
        <p:nvSpPr>
          <p:cNvPr id="744" name="Google Shape;744;p131"/>
          <p:cNvSpPr/>
          <p:nvPr/>
        </p:nvSpPr>
        <p:spPr>
          <a:xfrm>
            <a:off x="4638931" y="3237638"/>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Tipos de datos en Javascript</a:t>
            </a:r>
            <a:endParaRPr b="0" i="0" sz="1200" u="none" cap="none" strike="noStrike">
              <a:solidFill>
                <a:schemeClr val="lt1"/>
              </a:solidFill>
              <a:latin typeface="DM Sans"/>
              <a:ea typeface="DM Sans"/>
              <a:cs typeface="DM Sans"/>
              <a:sym typeface="DM Sans"/>
            </a:endParaRPr>
          </a:p>
        </p:txBody>
      </p:sp>
      <p:sp>
        <p:nvSpPr>
          <p:cNvPr id="745" name="Google Shape;745;p131"/>
          <p:cNvSpPr/>
          <p:nvPr/>
        </p:nvSpPr>
        <p:spPr>
          <a:xfrm>
            <a:off x="6630281" y="3237600"/>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Variables</a:t>
            </a:r>
            <a:r>
              <a:rPr lang="es" sz="1200">
                <a:solidFill>
                  <a:schemeClr val="lt1"/>
                </a:solidFill>
                <a:latin typeface="DM Sans"/>
                <a:ea typeface="DM Sans"/>
                <a:cs typeface="DM Sans"/>
                <a:sym typeface="DM Sans"/>
              </a:rPr>
              <a:t> en Javascript</a:t>
            </a:r>
            <a:endParaRPr b="0" i="0" sz="1200" u="none" cap="none" strike="noStrike">
              <a:solidFill>
                <a:schemeClr val="lt1"/>
              </a:solidFill>
              <a:latin typeface="DM Sans"/>
              <a:ea typeface="DM Sans"/>
              <a:cs typeface="DM Sans"/>
              <a:sym typeface="DM Sans"/>
            </a:endParaRPr>
          </a:p>
        </p:txBody>
      </p:sp>
      <p:cxnSp>
        <p:nvCxnSpPr>
          <p:cNvPr id="750" name="Google Shape;750;p131"/>
          <p:cNvCxnSpPr>
            <a:stCxn id="738" idx="3"/>
            <a:endCxn id="748" idx="1"/>
          </p:cNvCxnSpPr>
          <p:nvPr/>
        </p:nvCxnSpPr>
        <p:spPr>
          <a:xfrm>
            <a:off x="6235831" y="2114288"/>
            <a:ext cx="394500" cy="457500"/>
          </a:xfrm>
          <a:prstGeom prst="bentConnector3">
            <a:avLst>
              <a:gd fmla="val 49994" name="adj1"/>
            </a:avLst>
          </a:prstGeom>
          <a:noFill/>
          <a:ln cap="flat" cmpd="sng" w="9525">
            <a:solidFill>
              <a:srgbClr val="9E9E9E"/>
            </a:solidFill>
            <a:prstDash val="solid"/>
            <a:round/>
            <a:headEnd len="med" w="med" type="none"/>
            <a:tailEnd len="med" w="med" type="none"/>
          </a:ln>
        </p:spPr>
      </p:cxnSp>
      <p:cxnSp>
        <p:nvCxnSpPr>
          <p:cNvPr id="751" name="Google Shape;751;p131"/>
          <p:cNvCxnSpPr>
            <a:stCxn id="738" idx="3"/>
            <a:endCxn id="747" idx="1"/>
          </p:cNvCxnSpPr>
          <p:nvPr/>
        </p:nvCxnSpPr>
        <p:spPr>
          <a:xfrm flipH="1" rot="10800000">
            <a:off x="6235831" y="1615688"/>
            <a:ext cx="394500" cy="498600"/>
          </a:xfrm>
          <a:prstGeom prst="bentConnector3">
            <a:avLst>
              <a:gd fmla="val 49994" name="adj1"/>
            </a:avLst>
          </a:prstGeom>
          <a:noFill/>
          <a:ln cap="flat" cmpd="sng" w="9525">
            <a:solidFill>
              <a:srgbClr val="9E9E9E"/>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3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4000">
                <a:solidFill>
                  <a:schemeClr val="lt1"/>
                </a:solidFill>
                <a:latin typeface="DM Sans"/>
                <a:ea typeface="DM Sans"/>
                <a:cs typeface="DM Sans"/>
                <a:sym typeface="DM Sans"/>
              </a:rPr>
              <a:t>Programación </a:t>
            </a:r>
            <a:r>
              <a:rPr b="1" lang="es" sz="4000">
                <a:solidFill>
                  <a:schemeClr val="accent6"/>
                </a:solidFill>
                <a:latin typeface="DM Sans"/>
                <a:ea typeface="DM Sans"/>
                <a:cs typeface="DM Sans"/>
                <a:sym typeface="DM Sans"/>
              </a:rPr>
              <a:t>web</a:t>
            </a:r>
            <a:endParaRPr b="1" sz="4000">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el desarrollo web?</a:t>
            </a:r>
            <a:endParaRPr b="1" i="0" sz="4000" u="none" cap="none" strike="noStrike">
              <a:solidFill>
                <a:schemeClr val="dk1"/>
              </a:solidFill>
              <a:latin typeface="DM Sans"/>
              <a:ea typeface="DM Sans"/>
              <a:cs typeface="DM Sans"/>
              <a:sym typeface="DM Sans"/>
            </a:endParaRPr>
          </a:p>
        </p:txBody>
      </p:sp>
      <p:sp>
        <p:nvSpPr>
          <p:cNvPr id="762" name="Google Shape;762;p133"/>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hablamos de desarrollo web, nos referimos a la construcción y mantenimiento de estos sitios que pueden encontrarse en la World Wide Web (www) y sus redes derivadas.</a:t>
            </a:r>
            <a:endParaRPr sz="1350">
              <a:latin typeface="DM Sans"/>
              <a:ea typeface="DM Sans"/>
              <a:cs typeface="DM Sans"/>
              <a:sym typeface="DM Sans"/>
            </a:endParaRPr>
          </a:p>
        </p:txBody>
      </p:sp>
      <p:sp>
        <p:nvSpPr>
          <p:cNvPr id="763" name="Google Shape;763;p133"/>
          <p:cNvSpPr txBox="1"/>
          <p:nvPr/>
        </p:nvSpPr>
        <p:spPr>
          <a:xfrm>
            <a:off x="4527575"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Originalmente éste sólo se basaba en el desarrollo de páginas estáticas. Sin embargo, con el paso del tiempo estas fueron requiriendo más dinamismo, al punto de comenzar a desarrollar no sólo páginas estáticas, sino</a:t>
            </a:r>
            <a:r>
              <a:rPr b="1" lang="es" sz="1350">
                <a:latin typeface="DM Sans"/>
                <a:ea typeface="DM Sans"/>
                <a:cs typeface="DM Sans"/>
                <a:sym typeface="DM Sans"/>
              </a:rPr>
              <a:t> sitios web completos</a:t>
            </a:r>
            <a:r>
              <a:rPr lang="es" sz="1350">
                <a:latin typeface="DM Sans"/>
                <a:ea typeface="DM Sans"/>
                <a:cs typeface="DM Sans"/>
                <a:sym typeface="DM Sans"/>
              </a:rPr>
              <a:t> o incluso </a:t>
            </a:r>
            <a:r>
              <a:rPr b="1" lang="es" sz="1350">
                <a:latin typeface="DM Sans"/>
                <a:ea typeface="DM Sans"/>
                <a:cs typeface="DM Sans"/>
                <a:sym typeface="DM Sans"/>
              </a:rPr>
              <a:t>aplicaciones web.</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3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9" name="Google Shape;769;p134"/>
          <p:cNvPicPr preferRelativeResize="0"/>
          <p:nvPr/>
        </p:nvPicPr>
        <p:blipFill rotWithShape="1">
          <a:blip r:embed="rId3">
            <a:alphaModFix/>
          </a:blip>
          <a:srcRect b="0" l="0" r="0" t="0"/>
          <a:stretch/>
        </p:blipFill>
        <p:spPr>
          <a:xfrm>
            <a:off x="504875" y="468275"/>
            <a:ext cx="2923973" cy="4118750"/>
          </a:xfrm>
          <a:prstGeom prst="rect">
            <a:avLst/>
          </a:prstGeom>
          <a:noFill/>
          <a:ln>
            <a:noFill/>
          </a:ln>
        </p:spPr>
      </p:pic>
      <p:sp>
        <p:nvSpPr>
          <p:cNvPr id="770" name="Google Shape;770;p134"/>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771" name="Google Shape;771;p134"/>
          <p:cNvSpPr txBox="1"/>
          <p:nvPr/>
        </p:nvSpPr>
        <p:spPr>
          <a:xfrm>
            <a:off x="3637975" y="508025"/>
            <a:ext cx="5509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Las dos caras de una misma moneda</a:t>
            </a:r>
            <a:endParaRPr b="1" i="0" sz="4000" u="none" cap="none" strike="noStrike">
              <a:solidFill>
                <a:schemeClr val="dk1"/>
              </a:solidFill>
              <a:latin typeface="DM Sans"/>
              <a:ea typeface="DM Sans"/>
              <a:cs typeface="DM Sans"/>
              <a:sym typeface="DM Sans"/>
            </a:endParaRPr>
          </a:p>
        </p:txBody>
      </p:sp>
      <p:sp>
        <p:nvSpPr>
          <p:cNvPr id="772" name="Google Shape;772;p134"/>
          <p:cNvSpPr txBox="1"/>
          <p:nvPr/>
        </p:nvSpPr>
        <p:spPr>
          <a:xfrm>
            <a:off x="3649500" y="2211613"/>
            <a:ext cx="4987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Conforme las necesidades del desarrollo web van creciendo, surge la necesidad de comenzar a separar el desarrollo en dos aspectos importantes: </a:t>
            </a:r>
            <a:r>
              <a:rPr b="1" lang="es" sz="1350">
                <a:latin typeface="DM Sans"/>
                <a:ea typeface="DM Sans"/>
                <a:cs typeface="DM Sans"/>
                <a:sym typeface="DM Sans"/>
              </a:rPr>
              <a:t>FrontEnd y BackEnd.</a:t>
            </a:r>
            <a:endParaRPr b="1" i="0" sz="1350" u="none" cap="none" strike="noStrike">
              <a:solidFill>
                <a:srgbClr val="000000"/>
              </a:solidFill>
              <a:latin typeface="DM Sans"/>
              <a:ea typeface="DM Sans"/>
              <a:cs typeface="DM Sans"/>
              <a:sym typeface="DM Sans"/>
            </a:endParaRPr>
          </a:p>
        </p:txBody>
      </p:sp>
      <p:pic>
        <p:nvPicPr>
          <p:cNvPr id="773" name="Google Shape;773;p134"/>
          <p:cNvPicPr preferRelativeResize="0"/>
          <p:nvPr/>
        </p:nvPicPr>
        <p:blipFill>
          <a:blip r:embed="rId4">
            <a:alphaModFix/>
          </a:blip>
          <a:stretch>
            <a:fillRect/>
          </a:stretch>
        </p:blipFill>
        <p:spPr>
          <a:xfrm>
            <a:off x="504875" y="468275"/>
            <a:ext cx="2923974" cy="1983800"/>
          </a:xfrm>
          <a:prstGeom prst="rect">
            <a:avLst/>
          </a:prstGeom>
          <a:noFill/>
          <a:ln>
            <a:noFill/>
          </a:ln>
        </p:spPr>
      </p:pic>
      <p:pic>
        <p:nvPicPr>
          <p:cNvPr id="774" name="Google Shape;774;p134"/>
          <p:cNvPicPr preferRelativeResize="0"/>
          <p:nvPr/>
        </p:nvPicPr>
        <p:blipFill>
          <a:blip r:embed="rId5">
            <a:alphaModFix/>
          </a:blip>
          <a:stretch>
            <a:fillRect/>
          </a:stretch>
        </p:blipFill>
        <p:spPr>
          <a:xfrm>
            <a:off x="504875" y="2452075"/>
            <a:ext cx="2923976" cy="2134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5"/>
          <p:cNvSpPr txBox="1"/>
          <p:nvPr/>
        </p:nvSpPr>
        <p:spPr>
          <a:xfrm>
            <a:off x="972525" y="2202300"/>
            <a:ext cx="684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FrontEnd y </a:t>
            </a:r>
            <a:r>
              <a:rPr b="1" lang="es" sz="4000">
                <a:solidFill>
                  <a:schemeClr val="dk1"/>
                </a:solidFill>
                <a:latin typeface="DM Sans"/>
                <a:ea typeface="DM Sans"/>
                <a:cs typeface="DM Sans"/>
                <a:sym typeface="DM Sans"/>
              </a:rPr>
              <a:t>BackEnd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FrontEnd y Backend</a:t>
            </a:r>
            <a:endParaRPr b="1" i="0" sz="4000" u="none" cap="none" strike="noStrike">
              <a:solidFill>
                <a:schemeClr val="dk1"/>
              </a:solidFill>
              <a:latin typeface="DM Sans"/>
              <a:ea typeface="DM Sans"/>
              <a:cs typeface="DM Sans"/>
              <a:sym typeface="DM Sans"/>
            </a:endParaRPr>
          </a:p>
        </p:txBody>
      </p:sp>
      <p:sp>
        <p:nvSpPr>
          <p:cNvPr id="785" name="Google Shape;785;p136"/>
          <p:cNvSpPr txBox="1"/>
          <p:nvPr/>
        </p:nvSpPr>
        <p:spPr>
          <a:xfrm>
            <a:off x="473350" y="20208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a:t>
            </a:r>
            <a:r>
              <a:rPr b="1" lang="es" sz="1350">
                <a:latin typeface="DM Sans"/>
                <a:ea typeface="DM Sans"/>
                <a:cs typeface="DM Sans"/>
                <a:sym typeface="DM Sans"/>
              </a:rPr>
              <a:t>FrontEnd</a:t>
            </a:r>
            <a:r>
              <a:rPr lang="es" sz="1350">
                <a:latin typeface="DM Sans"/>
                <a:ea typeface="DM Sans"/>
                <a:cs typeface="DM Sans"/>
                <a:sym typeface="DM Sans"/>
              </a:rPr>
              <a:t> comprende toda la parte </a:t>
            </a:r>
            <a:r>
              <a:rPr b="1" lang="es" sz="1350">
                <a:latin typeface="DM Sans"/>
                <a:ea typeface="DM Sans"/>
                <a:cs typeface="DM Sans"/>
                <a:sym typeface="DM Sans"/>
              </a:rPr>
              <a:t>visual y de interacción directa</a:t>
            </a:r>
            <a:r>
              <a:rPr lang="es" sz="1350">
                <a:latin typeface="DM Sans"/>
                <a:ea typeface="DM Sans"/>
                <a:cs typeface="DM Sans"/>
                <a:sym typeface="DM Sans"/>
              </a:rPr>
              <a:t> con el usuario. Su fin es dar la mejor impresión al usuario sobre la página o aplicación.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Imágenes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Colores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Botones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Interacciones</a:t>
            </a:r>
            <a:endParaRPr sz="1350">
              <a:latin typeface="DM Sans"/>
              <a:ea typeface="DM Sans"/>
              <a:cs typeface="DM Sans"/>
              <a:sym typeface="DM Sans"/>
            </a:endParaRPr>
          </a:p>
        </p:txBody>
      </p:sp>
      <p:sp>
        <p:nvSpPr>
          <p:cNvPr id="786" name="Google Shape;786;p136"/>
          <p:cNvSpPr txBox="1"/>
          <p:nvPr/>
        </p:nvSpPr>
        <p:spPr>
          <a:xfrm>
            <a:off x="4520775" y="20208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a:t>
            </a:r>
            <a:r>
              <a:rPr b="1" lang="es" sz="1350">
                <a:latin typeface="DM Sans"/>
                <a:ea typeface="DM Sans"/>
                <a:cs typeface="DM Sans"/>
                <a:sym typeface="DM Sans"/>
              </a:rPr>
              <a:t>BackEnd </a:t>
            </a:r>
            <a:r>
              <a:rPr lang="es" sz="1350">
                <a:latin typeface="DM Sans"/>
                <a:ea typeface="DM Sans"/>
                <a:cs typeface="DM Sans"/>
                <a:sym typeface="DM Sans"/>
              </a:rPr>
              <a:t>comprende toda la parte </a:t>
            </a:r>
            <a:r>
              <a:rPr b="1" lang="es" sz="1350">
                <a:latin typeface="DM Sans"/>
                <a:ea typeface="DM Sans"/>
                <a:cs typeface="DM Sans"/>
                <a:sym typeface="DM Sans"/>
              </a:rPr>
              <a:t>lógica y de manejo de información</a:t>
            </a:r>
            <a:r>
              <a:rPr lang="es" sz="1350">
                <a:latin typeface="DM Sans"/>
                <a:ea typeface="DM Sans"/>
                <a:cs typeface="DM Sans"/>
                <a:sym typeface="DM Sans"/>
              </a:rPr>
              <a:t>. Es decir, la base lógica de nuestra página o aplicación. El usuario NO sabe lo que hay detrás.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almacenamiento de información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Los cálculos complejos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Los servidores donde viven las páginas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Manejo de información en general</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37"/>
          <p:cNvPicPr preferRelativeResize="0"/>
          <p:nvPr/>
        </p:nvPicPr>
        <p:blipFill rotWithShape="1">
          <a:blip r:embed="rId3">
            <a:alphaModFix/>
          </a:blip>
          <a:srcRect b="6480" l="0" r="0" t="0"/>
          <a:stretch/>
        </p:blipFill>
        <p:spPr>
          <a:xfrm>
            <a:off x="1076850" y="478274"/>
            <a:ext cx="3165502" cy="4186952"/>
          </a:xfrm>
          <a:prstGeom prst="rect">
            <a:avLst/>
          </a:prstGeom>
          <a:noFill/>
          <a:ln>
            <a:noFill/>
          </a:ln>
        </p:spPr>
      </p:pic>
      <p:sp>
        <p:nvSpPr>
          <p:cNvPr id="792" name="Google Shape;792;p137"/>
          <p:cNvSpPr txBox="1"/>
          <p:nvPr/>
        </p:nvSpPr>
        <p:spPr>
          <a:xfrm>
            <a:off x="4377150" y="1133188"/>
            <a:ext cx="361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Mientras que el </a:t>
            </a:r>
            <a:r>
              <a:rPr b="1" lang="es">
                <a:latin typeface="DM Sans"/>
                <a:ea typeface="DM Sans"/>
                <a:cs typeface="DM Sans"/>
                <a:sym typeface="DM Sans"/>
              </a:rPr>
              <a:t>FrontEnd</a:t>
            </a:r>
            <a:r>
              <a:rPr lang="es">
                <a:latin typeface="DM Sans"/>
                <a:ea typeface="DM Sans"/>
                <a:cs typeface="DM Sans"/>
                <a:sym typeface="DM Sans"/>
              </a:rPr>
              <a:t> se centra en la experiencia del usuario, </a:t>
            </a:r>
            <a:r>
              <a:rPr lang="es">
                <a:highlight>
                  <a:schemeClr val="accent6"/>
                </a:highlight>
                <a:latin typeface="DM Sans"/>
                <a:ea typeface="DM Sans"/>
                <a:cs typeface="DM Sans"/>
                <a:sym typeface="DM Sans"/>
              </a:rPr>
              <a:t>¡que esta sea lo más presentable y amigable posible!</a:t>
            </a:r>
            <a:endParaRPr>
              <a:highlight>
                <a:schemeClr val="accent6"/>
              </a:highlight>
              <a:latin typeface="DM Sans"/>
              <a:ea typeface="DM Sans"/>
              <a:cs typeface="DM Sans"/>
              <a:sym typeface="DM Sans"/>
            </a:endParaRPr>
          </a:p>
        </p:txBody>
      </p:sp>
      <p:sp>
        <p:nvSpPr>
          <p:cNvPr id="793" name="Google Shape;793;p137"/>
          <p:cNvSpPr txBox="1"/>
          <p:nvPr/>
        </p:nvSpPr>
        <p:spPr>
          <a:xfrm>
            <a:off x="4377150" y="3179013"/>
            <a:ext cx="3610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a:latin typeface="DM Sans"/>
                <a:ea typeface="DM Sans"/>
                <a:cs typeface="DM Sans"/>
                <a:sym typeface="DM Sans"/>
              </a:rPr>
              <a:t>…e</a:t>
            </a:r>
            <a:r>
              <a:rPr lang="es">
                <a:latin typeface="DM Sans"/>
                <a:ea typeface="DM Sans"/>
                <a:cs typeface="DM Sans"/>
                <a:sym typeface="DM Sans"/>
              </a:rPr>
              <a:t>l </a:t>
            </a:r>
            <a:r>
              <a:rPr b="1" lang="es">
                <a:latin typeface="DM Sans"/>
                <a:ea typeface="DM Sans"/>
                <a:cs typeface="DM Sans"/>
                <a:sym typeface="DM Sans"/>
              </a:rPr>
              <a:t>BackEnd </a:t>
            </a:r>
            <a:r>
              <a:rPr lang="es">
                <a:latin typeface="DM Sans"/>
                <a:ea typeface="DM Sans"/>
                <a:cs typeface="DM Sans"/>
                <a:sym typeface="DM Sans"/>
              </a:rPr>
              <a:t>tiene una estructura interna para que todo funcione correctamente. </a:t>
            </a:r>
            <a:r>
              <a:rPr lang="es">
                <a:highlight>
                  <a:schemeClr val="accent6"/>
                </a:highlight>
                <a:latin typeface="DM Sans"/>
                <a:ea typeface="DM Sans"/>
                <a:cs typeface="DM Sans"/>
                <a:sym typeface="DM Sans"/>
              </a:rPr>
              <a:t>¡Que no lo vea el usuario!</a:t>
            </a:r>
            <a:endParaRPr>
              <a:highlight>
                <a:schemeClr val="accent6"/>
              </a:highlight>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8"/>
          <p:cNvSpPr txBox="1"/>
          <p:nvPr/>
        </p:nvSpPr>
        <p:spPr>
          <a:xfrm>
            <a:off x="972525" y="2079350"/>
            <a:ext cx="6843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Ahora… ¿frontend vs. backend?</a:t>
            </a:r>
            <a:endParaRPr b="1" i="0" sz="4000" u="none" cap="none" strike="noStrike">
              <a:solidFill>
                <a:schemeClr val="dk1"/>
              </a:solidFill>
              <a:latin typeface="DM Sans"/>
              <a:ea typeface="DM Sans"/>
              <a:cs typeface="DM Sans"/>
              <a:sym typeface="DM Sans"/>
            </a:endParaRPr>
          </a:p>
        </p:txBody>
      </p:sp>
      <p:sp>
        <p:nvSpPr>
          <p:cNvPr id="799" name="Google Shape;799;p138"/>
          <p:cNvSpPr txBox="1"/>
          <p:nvPr/>
        </p:nvSpPr>
        <p:spPr>
          <a:xfrm>
            <a:off x="2591400" y="1070850"/>
            <a:ext cx="40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¿FrontEnd vs BackEnd?</a:t>
            </a:r>
            <a:endParaRPr b="1" i="0" sz="4000" u="none" cap="none" strike="noStrike">
              <a:solidFill>
                <a:schemeClr val="dk1"/>
              </a:solidFill>
              <a:latin typeface="DM Sans"/>
              <a:ea typeface="DM Sans"/>
              <a:cs typeface="DM Sans"/>
              <a:sym typeface="DM Sans"/>
            </a:endParaRPr>
          </a:p>
        </p:txBody>
      </p:sp>
      <p:sp>
        <p:nvSpPr>
          <p:cNvPr id="805" name="Google Shape;805;p139"/>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menudo escuchamos a otras personas decir “odio el BackEnd” o “qué aburrido el frontEnd”. Esto ha polarizado a la comunidad del desarrollo, pensando que el mundo sería mejor si alguno de los dos no existiera.</a:t>
            </a:r>
            <a:endParaRPr b="0" i="0" sz="1350" u="none" cap="none" strike="noStrike">
              <a:solidFill>
                <a:srgbClr val="000000"/>
              </a:solidFill>
              <a:latin typeface="DM Sans"/>
              <a:ea typeface="DM Sans"/>
              <a:cs typeface="DM Sans"/>
              <a:sym typeface="DM Sans"/>
            </a:endParaRPr>
          </a:p>
        </p:txBody>
      </p:sp>
      <p:sp>
        <p:nvSpPr>
          <p:cNvPr id="806" name="Google Shape;806;p139"/>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¡FALSO! Ambos necesitan el uno del otro para poder estructurar páginas y aplicaciones. De esta manera, podremos resolver los problemas del mundo real con soluciones tecnológicas.</a:t>
            </a:r>
            <a:endParaRPr b="0" i="0" sz="1350" u="none" cap="none" strike="noStrike">
              <a:solidFill>
                <a:srgbClr val="000000"/>
              </a:solidFill>
              <a:latin typeface="DM Sans"/>
              <a:ea typeface="DM Sans"/>
              <a:cs typeface="DM Sans"/>
              <a:sym typeface="DM Sans"/>
            </a:endParaRPr>
          </a:p>
        </p:txBody>
      </p:sp>
      <p:sp>
        <p:nvSpPr>
          <p:cNvPr id="807" name="Google Shape;807;p139"/>
          <p:cNvSpPr txBox="1"/>
          <p:nvPr/>
        </p:nvSpPr>
        <p:spPr>
          <a:xfrm>
            <a:off x="1729050" y="3511175"/>
            <a:ext cx="56859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¡Hay que hacer las paces!</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104"/>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336" name="Google Shape;336;p104"/>
          <p:cNvSpPr txBox="1"/>
          <p:nvPr/>
        </p:nvSpPr>
        <p:spPr>
          <a:xfrm>
            <a:off x="501450"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Presentación</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de estudiantes</a:t>
            </a:r>
            <a:endParaRPr b="1" sz="4000">
              <a:solidFill>
                <a:srgbClr val="83AEFB"/>
              </a:solidFill>
              <a:latin typeface="DM Sans"/>
              <a:ea typeface="DM Sans"/>
              <a:cs typeface="DM Sans"/>
              <a:sym typeface="DM Sans"/>
            </a:endParaRPr>
          </a:p>
        </p:txBody>
      </p:sp>
      <p:sp>
        <p:nvSpPr>
          <p:cNvPr id="337" name="Google Shape;337;p104"/>
          <p:cNvSpPr txBox="1"/>
          <p:nvPr/>
        </p:nvSpPr>
        <p:spPr>
          <a:xfrm>
            <a:off x="501450" y="2411900"/>
            <a:ext cx="4987200" cy="13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País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Conocimientos previos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 sz="1350">
                <a:latin typeface="DM Sans"/>
                <a:ea typeface="DM Sans"/>
                <a:cs typeface="DM Sans"/>
                <a:sym typeface="DM Sans"/>
              </a:rPr>
              <a:t>¿Por qué elegiste este curso?</a:t>
            </a:r>
            <a:endParaRPr sz="1350">
              <a:latin typeface="DM Sans"/>
              <a:ea typeface="DM Sans"/>
              <a:cs typeface="DM Sans"/>
              <a:sym typeface="DM Sans"/>
            </a:endParaRPr>
          </a:p>
        </p:txBody>
      </p:sp>
      <p:pic>
        <p:nvPicPr>
          <p:cNvPr id="338" name="Google Shape;338;p104"/>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40"/>
          <p:cNvSpPr txBox="1"/>
          <p:nvPr/>
        </p:nvSpPr>
        <p:spPr>
          <a:xfrm>
            <a:off x="1187725" y="2202300"/>
            <a:ext cx="684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Stack MERN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“stack”?</a:t>
            </a:r>
            <a:endParaRPr b="1" sz="4000">
              <a:solidFill>
                <a:schemeClr val="dk1"/>
              </a:solidFill>
              <a:latin typeface="DM Sans"/>
              <a:ea typeface="DM Sans"/>
              <a:cs typeface="DM Sans"/>
              <a:sym typeface="DM Sans"/>
            </a:endParaRPr>
          </a:p>
        </p:txBody>
      </p:sp>
      <p:sp>
        <p:nvSpPr>
          <p:cNvPr id="818" name="Google Shape;818;p141"/>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Son ciertas tecnologías que, en conjunto, nos brindarán la posibilidad de desarrollar sistemas completos, debido a su máxima compatibilidad.</a:t>
            </a:r>
            <a:endParaRPr sz="1350">
              <a:latin typeface="DM Sans"/>
              <a:ea typeface="DM Sans"/>
              <a:cs typeface="DM Sans"/>
              <a:sym typeface="DM Sans"/>
            </a:endParaRPr>
          </a:p>
        </p:txBody>
      </p:sp>
      <p:sp>
        <p:nvSpPr>
          <p:cNvPr id="819" name="Google Shape;819;p14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 Podríamos decir que es la forma en la que el FrontEnd y el backEnd hacen las pases, ya que trabajan en conjunto. En este curso trabajaremos sobre el Stack MERN.</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42"/>
          <p:cNvSpPr txBox="1"/>
          <p:nvPr/>
        </p:nvSpPr>
        <p:spPr>
          <a:xfrm>
            <a:off x="1590760" y="2287913"/>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825" name="Google Shape;825;p142"/>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826" name="Google Shape;826;p142"/>
          <p:cNvGrpSpPr/>
          <p:nvPr/>
        </p:nvGrpSpPr>
        <p:grpSpPr>
          <a:xfrm>
            <a:off x="228925" y="1977576"/>
            <a:ext cx="2069100" cy="2210349"/>
            <a:chOff x="838525" y="1977576"/>
            <a:chExt cx="2069100" cy="2210349"/>
          </a:xfrm>
        </p:grpSpPr>
        <p:sp>
          <p:nvSpPr>
            <p:cNvPr id="827" name="Google Shape;827;p142"/>
            <p:cNvSpPr txBox="1"/>
            <p:nvPr/>
          </p:nvSpPr>
          <p:spPr>
            <a:xfrm>
              <a:off x="83852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chemeClr val="dk1"/>
                  </a:solidFill>
                  <a:latin typeface="DM Sans"/>
                  <a:ea typeface="DM Sans"/>
                  <a:cs typeface="DM Sans"/>
                  <a:sym typeface="DM Sans"/>
                </a:rPr>
                <a:t>MongoDB</a:t>
              </a:r>
              <a:endParaRPr b="1"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base de datos no relacional</a:t>
              </a:r>
              <a:endParaRPr sz="1350">
                <a:solidFill>
                  <a:schemeClr val="dk1"/>
                </a:solidFill>
                <a:latin typeface="DM Sans"/>
                <a:ea typeface="DM Sans"/>
                <a:cs typeface="DM Sans"/>
                <a:sym typeface="DM Sans"/>
              </a:endParaRPr>
            </a:p>
          </p:txBody>
        </p:sp>
        <p:pic>
          <p:nvPicPr>
            <p:cNvPr id="828" name="Google Shape;828;p142"/>
            <p:cNvPicPr preferRelativeResize="0"/>
            <p:nvPr/>
          </p:nvPicPr>
          <p:blipFill>
            <a:blip r:embed="rId4">
              <a:alphaModFix/>
            </a:blip>
            <a:stretch>
              <a:fillRect/>
            </a:stretch>
          </p:blipFill>
          <p:spPr>
            <a:xfrm>
              <a:off x="914725" y="1977576"/>
              <a:ext cx="1984462" cy="1322975"/>
            </a:xfrm>
            <a:prstGeom prst="rect">
              <a:avLst/>
            </a:prstGeom>
            <a:noFill/>
            <a:ln>
              <a:noFill/>
            </a:ln>
          </p:spPr>
        </p:pic>
      </p:grpSp>
      <p:grpSp>
        <p:nvGrpSpPr>
          <p:cNvPr id="829" name="Google Shape;829;p142"/>
          <p:cNvGrpSpPr/>
          <p:nvPr/>
        </p:nvGrpSpPr>
        <p:grpSpPr>
          <a:xfrm>
            <a:off x="2333008" y="2011826"/>
            <a:ext cx="2069100" cy="2176099"/>
            <a:chOff x="2766850" y="2011826"/>
            <a:chExt cx="2069100" cy="2176099"/>
          </a:xfrm>
        </p:grpSpPr>
        <p:sp>
          <p:nvSpPr>
            <p:cNvPr id="830" name="Google Shape;830;p142"/>
            <p:cNvSpPr txBox="1"/>
            <p:nvPr/>
          </p:nvSpPr>
          <p:spPr>
            <a:xfrm>
              <a:off x="276685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chemeClr val="dk1"/>
                  </a:solidFill>
                  <a:latin typeface="DM Sans"/>
                  <a:ea typeface="DM Sans"/>
                  <a:cs typeface="DM Sans"/>
                  <a:sym typeface="DM Sans"/>
                </a:rPr>
                <a:t>ExpressJS</a:t>
              </a:r>
              <a:endParaRPr b="1"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sz="1350">
                  <a:solidFill>
                    <a:schemeClr val="dk1"/>
                  </a:solidFill>
                  <a:latin typeface="DM Sans"/>
                  <a:ea typeface="DM Sans"/>
                  <a:cs typeface="DM Sans"/>
                  <a:sym typeface="DM Sans"/>
                </a:rPr>
                <a:t>framework para crear servidores en NodeJS</a:t>
              </a:r>
              <a:endParaRPr sz="1350">
                <a:solidFill>
                  <a:schemeClr val="dk1"/>
                </a:solidFill>
                <a:latin typeface="DM Sans"/>
                <a:ea typeface="DM Sans"/>
                <a:cs typeface="DM Sans"/>
                <a:sym typeface="DM Sans"/>
              </a:endParaRPr>
            </a:p>
          </p:txBody>
        </p:sp>
        <p:pic>
          <p:nvPicPr>
            <p:cNvPr id="831" name="Google Shape;831;p142"/>
            <p:cNvPicPr preferRelativeResize="0"/>
            <p:nvPr/>
          </p:nvPicPr>
          <p:blipFill>
            <a:blip r:embed="rId5">
              <a:alphaModFix/>
            </a:blip>
            <a:stretch>
              <a:fillRect/>
            </a:stretch>
          </p:blipFill>
          <p:spPr>
            <a:xfrm>
              <a:off x="3125094" y="2011826"/>
              <a:ext cx="1352616" cy="1254475"/>
            </a:xfrm>
            <a:prstGeom prst="rect">
              <a:avLst/>
            </a:prstGeom>
            <a:noFill/>
            <a:ln>
              <a:noFill/>
            </a:ln>
          </p:spPr>
        </p:pic>
      </p:grpSp>
      <p:grpSp>
        <p:nvGrpSpPr>
          <p:cNvPr id="832" name="Google Shape;832;p142"/>
          <p:cNvGrpSpPr/>
          <p:nvPr/>
        </p:nvGrpSpPr>
        <p:grpSpPr>
          <a:xfrm>
            <a:off x="4437092" y="1860388"/>
            <a:ext cx="2069100" cy="2327537"/>
            <a:chOff x="4447738" y="1860388"/>
            <a:chExt cx="2069100" cy="2327537"/>
          </a:xfrm>
        </p:grpSpPr>
        <p:sp>
          <p:nvSpPr>
            <p:cNvPr id="833" name="Google Shape;833;p142"/>
            <p:cNvSpPr txBox="1"/>
            <p:nvPr/>
          </p:nvSpPr>
          <p:spPr>
            <a:xfrm>
              <a:off x="4447738"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chemeClr val="dk1"/>
                  </a:solidFill>
                  <a:latin typeface="DM Sans"/>
                  <a:ea typeface="DM Sans"/>
                  <a:cs typeface="DM Sans"/>
                  <a:sym typeface="DM Sans"/>
                </a:rPr>
                <a:t>ReactJS</a:t>
              </a:r>
              <a:endParaRPr b="1" sz="135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librería para desarrollar interfaces de usuario</a:t>
              </a:r>
              <a:endParaRPr b="1" sz="1350">
                <a:solidFill>
                  <a:schemeClr val="dk1"/>
                </a:solidFill>
                <a:latin typeface="DM Sans"/>
                <a:ea typeface="DM Sans"/>
                <a:cs typeface="DM Sans"/>
                <a:sym typeface="DM Sans"/>
              </a:endParaRPr>
            </a:p>
          </p:txBody>
        </p:sp>
        <p:pic>
          <p:nvPicPr>
            <p:cNvPr id="834" name="Google Shape;834;p142"/>
            <p:cNvPicPr preferRelativeResize="0"/>
            <p:nvPr/>
          </p:nvPicPr>
          <p:blipFill>
            <a:blip r:embed="rId6">
              <a:alphaModFix/>
            </a:blip>
            <a:stretch>
              <a:fillRect/>
            </a:stretch>
          </p:blipFill>
          <p:spPr>
            <a:xfrm>
              <a:off x="4703617" y="1860388"/>
              <a:ext cx="1557325" cy="1557350"/>
            </a:xfrm>
            <a:prstGeom prst="rect">
              <a:avLst/>
            </a:prstGeom>
            <a:noFill/>
            <a:ln>
              <a:noFill/>
            </a:ln>
          </p:spPr>
        </p:pic>
      </p:grpSp>
      <p:grpSp>
        <p:nvGrpSpPr>
          <p:cNvPr id="835" name="Google Shape;835;p142"/>
          <p:cNvGrpSpPr/>
          <p:nvPr/>
        </p:nvGrpSpPr>
        <p:grpSpPr>
          <a:xfrm>
            <a:off x="6541175" y="1757500"/>
            <a:ext cx="2175000" cy="2430425"/>
            <a:chOff x="6388775" y="1757500"/>
            <a:chExt cx="2175000" cy="2430425"/>
          </a:xfrm>
        </p:grpSpPr>
        <p:sp>
          <p:nvSpPr>
            <p:cNvPr id="836" name="Google Shape;836;p142"/>
            <p:cNvSpPr txBox="1"/>
            <p:nvPr/>
          </p:nvSpPr>
          <p:spPr>
            <a:xfrm>
              <a:off x="6388775" y="3485625"/>
              <a:ext cx="2175000" cy="70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s" sz="1350">
                  <a:solidFill>
                    <a:schemeClr val="dk1"/>
                  </a:solidFill>
                  <a:latin typeface="DM Sans"/>
                  <a:ea typeface="DM Sans"/>
                  <a:cs typeface="DM Sans"/>
                  <a:sym typeface="DM Sans"/>
                </a:rPr>
                <a:t>NodeJS</a:t>
              </a:r>
              <a:endParaRPr b="1" sz="1350">
                <a:solidFill>
                  <a:schemeClr val="dk1"/>
                </a:solidFill>
                <a:latin typeface="DM Sans"/>
                <a:ea typeface="DM Sans"/>
                <a:cs typeface="DM Sans"/>
                <a:sym typeface="DM Sans"/>
              </a:endParaRPr>
            </a:p>
            <a:p>
              <a:pPr indent="0" lvl="0" marL="0" marR="0" rtl="0" algn="ctr">
                <a:lnSpc>
                  <a:spcPct val="115000"/>
                </a:lnSpc>
                <a:spcBef>
                  <a:spcPts val="0"/>
                </a:spcBef>
                <a:spcAft>
                  <a:spcPts val="0"/>
                </a:spcAft>
                <a:buNone/>
              </a:pPr>
              <a:r>
                <a:rPr lang="es" sz="1350">
                  <a:solidFill>
                    <a:schemeClr val="dk1"/>
                  </a:solidFill>
                  <a:latin typeface="DM Sans"/>
                  <a:ea typeface="DM Sans"/>
                  <a:cs typeface="DM Sans"/>
                  <a:sym typeface="DM Sans"/>
                </a:rPr>
                <a:t>entorno de ejecución de Javascript </a:t>
              </a:r>
              <a:endParaRPr b="1" sz="1350">
                <a:solidFill>
                  <a:schemeClr val="dk1"/>
                </a:solidFill>
                <a:latin typeface="DM Sans"/>
                <a:ea typeface="DM Sans"/>
                <a:cs typeface="DM Sans"/>
                <a:sym typeface="DM Sans"/>
              </a:endParaRPr>
            </a:p>
          </p:txBody>
        </p:sp>
        <p:pic>
          <p:nvPicPr>
            <p:cNvPr id="837" name="Google Shape;837;p142"/>
            <p:cNvPicPr preferRelativeResize="0"/>
            <p:nvPr/>
          </p:nvPicPr>
          <p:blipFill>
            <a:blip r:embed="rId7">
              <a:alphaModFix/>
            </a:blip>
            <a:stretch>
              <a:fillRect/>
            </a:stretch>
          </p:blipFill>
          <p:spPr>
            <a:xfrm>
              <a:off x="6662050" y="1757500"/>
              <a:ext cx="1628450" cy="1628476"/>
            </a:xfrm>
            <a:prstGeom prst="rect">
              <a:avLst/>
            </a:prstGeom>
            <a:noFill/>
            <a:ln>
              <a:noFill/>
            </a:ln>
          </p:spPr>
        </p:pic>
      </p:grpSp>
      <p:sp>
        <p:nvSpPr>
          <p:cNvPr id="838" name="Google Shape;838;p1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latin typeface="DM Sans"/>
                <a:ea typeface="DM Sans"/>
                <a:cs typeface="DM Sans"/>
                <a:sym typeface="DM Sans"/>
              </a:rPr>
              <a:t>Componentes de MERN Stack</a:t>
            </a:r>
            <a:endParaRPr b="1" sz="4000">
              <a:solidFill>
                <a:srgbClr val="000000"/>
              </a:solidFill>
              <a:latin typeface="DM Sans"/>
              <a:ea typeface="DM Sans"/>
              <a:cs typeface="DM Sans"/>
              <a:sym typeface="DM Sans"/>
            </a:endParaRPr>
          </a:p>
        </p:txBody>
      </p:sp>
      <p:sp>
        <p:nvSpPr>
          <p:cNvPr id="839" name="Google Shape;839;p142"/>
          <p:cNvSpPr txBox="1"/>
          <p:nvPr/>
        </p:nvSpPr>
        <p:spPr>
          <a:xfrm rot="1866586">
            <a:off x="7494956" y="1719085"/>
            <a:ext cx="1332548" cy="33848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el corazón de todo</a:t>
            </a:r>
            <a:endParaRPr sz="100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Distintas maneras</a:t>
            </a:r>
            <a:r>
              <a:rPr b="1" lang="es" sz="4000">
                <a:solidFill>
                  <a:schemeClr val="accent4"/>
                </a:solidFill>
                <a:latin typeface="DM Sans"/>
                <a:ea typeface="DM Sans"/>
                <a:cs typeface="DM Sans"/>
                <a:sym typeface="DM Sans"/>
              </a:rPr>
              <a:t> de probar Javascript</a:t>
            </a:r>
            <a:endParaRPr b="1" sz="4000">
              <a:solidFill>
                <a:schemeClr val="accent4"/>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grpSp>
        <p:nvGrpSpPr>
          <p:cNvPr id="849" name="Google Shape;849;p144"/>
          <p:cNvGrpSpPr/>
          <p:nvPr/>
        </p:nvGrpSpPr>
        <p:grpSpPr>
          <a:xfrm>
            <a:off x="5047875" y="1727350"/>
            <a:ext cx="2989500" cy="738900"/>
            <a:chOff x="5233250" y="1528050"/>
            <a:chExt cx="2989500" cy="738900"/>
          </a:xfrm>
        </p:grpSpPr>
        <p:sp>
          <p:nvSpPr>
            <p:cNvPr id="850" name="Google Shape;850;p144"/>
            <p:cNvSpPr/>
            <p:nvPr/>
          </p:nvSpPr>
          <p:spPr>
            <a:xfrm>
              <a:off x="5660850" y="1933125"/>
              <a:ext cx="2182200" cy="2001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4"/>
            <p:cNvSpPr txBox="1"/>
            <p:nvPr/>
          </p:nvSpPr>
          <p:spPr>
            <a:xfrm>
              <a:off x="5233250" y="1528050"/>
              <a:ext cx="2989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222222"/>
                  </a:solidFill>
                  <a:latin typeface="DM Sans"/>
                  <a:ea typeface="DM Sans"/>
                  <a:cs typeface="DM Sans"/>
                  <a:sym typeface="DM Sans"/>
                </a:rPr>
                <a:t>Node JS</a:t>
              </a:r>
              <a:endParaRPr b="1" sz="4000">
                <a:solidFill>
                  <a:srgbClr val="222222"/>
                </a:solidFill>
                <a:latin typeface="DM Sans"/>
                <a:ea typeface="DM Sans"/>
                <a:cs typeface="DM Sans"/>
                <a:sym typeface="DM Sans"/>
              </a:endParaRPr>
            </a:p>
          </p:txBody>
        </p:sp>
      </p:grpSp>
      <p:grpSp>
        <p:nvGrpSpPr>
          <p:cNvPr id="852" name="Google Shape;852;p144"/>
          <p:cNvGrpSpPr/>
          <p:nvPr/>
        </p:nvGrpSpPr>
        <p:grpSpPr>
          <a:xfrm>
            <a:off x="691250" y="1727350"/>
            <a:ext cx="3472800" cy="738900"/>
            <a:chOff x="386450" y="1651150"/>
            <a:chExt cx="3472800" cy="738900"/>
          </a:xfrm>
        </p:grpSpPr>
        <p:sp>
          <p:nvSpPr>
            <p:cNvPr id="853" name="Google Shape;853;p144"/>
            <p:cNvSpPr/>
            <p:nvPr/>
          </p:nvSpPr>
          <p:spPr>
            <a:xfrm>
              <a:off x="608000" y="2103750"/>
              <a:ext cx="3029700" cy="2001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4"/>
            <p:cNvSpPr txBox="1"/>
            <p:nvPr/>
          </p:nvSpPr>
          <p:spPr>
            <a:xfrm>
              <a:off x="386450" y="1651150"/>
              <a:ext cx="3472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4000">
                  <a:solidFill>
                    <a:srgbClr val="222222"/>
                  </a:solidFill>
                  <a:latin typeface="DM Sans"/>
                  <a:ea typeface="DM Sans"/>
                  <a:cs typeface="DM Sans"/>
                  <a:sym typeface="DM Sans"/>
                </a:rPr>
                <a:t>Cliente web</a:t>
              </a:r>
              <a:endParaRPr b="1" sz="4000">
                <a:solidFill>
                  <a:srgbClr val="222222"/>
                </a:solidFill>
                <a:latin typeface="DM Sans"/>
                <a:ea typeface="DM Sans"/>
                <a:cs typeface="DM Sans"/>
                <a:sym typeface="DM Sans"/>
              </a:endParaRPr>
            </a:p>
          </p:txBody>
        </p:sp>
      </p:grpSp>
      <p:sp>
        <p:nvSpPr>
          <p:cNvPr id="855" name="Google Shape;855;p144"/>
          <p:cNvSpPr txBox="1"/>
          <p:nvPr/>
        </p:nvSpPr>
        <p:spPr>
          <a:xfrm>
            <a:off x="501450" y="5729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probamos Javascript?</a:t>
            </a:r>
            <a:endParaRPr b="1" sz="4000">
              <a:solidFill>
                <a:schemeClr val="dk1"/>
              </a:solidFill>
              <a:latin typeface="DM Sans"/>
              <a:ea typeface="DM Sans"/>
              <a:cs typeface="DM Sans"/>
              <a:sym typeface="DM Sans"/>
            </a:endParaRPr>
          </a:p>
        </p:txBody>
      </p:sp>
      <p:sp>
        <p:nvSpPr>
          <p:cNvPr id="856" name="Google Shape;856;p144"/>
          <p:cNvSpPr txBox="1"/>
          <p:nvPr/>
        </p:nvSpPr>
        <p:spPr>
          <a:xfrm>
            <a:off x="1367850" y="2647000"/>
            <a:ext cx="1950900" cy="182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Lo utilizamos desde la consola del navegador, no necesitamos instalar nada ya que todo el motor vive en el navegador</a:t>
            </a:r>
            <a:endParaRPr sz="1350">
              <a:latin typeface="DM Sans"/>
              <a:ea typeface="DM Sans"/>
              <a:cs typeface="DM Sans"/>
              <a:sym typeface="DM Sans"/>
            </a:endParaRPr>
          </a:p>
        </p:txBody>
      </p:sp>
      <p:sp>
        <p:nvSpPr>
          <p:cNvPr id="857" name="Google Shape;857;p144"/>
          <p:cNvSpPr txBox="1"/>
          <p:nvPr/>
        </p:nvSpPr>
        <p:spPr>
          <a:xfrm>
            <a:off x="5392725" y="2571750"/>
            <a:ext cx="2299800" cy="230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Debemos instalarlo ya que se usa fuera del navegador, por lo que podremos escribir Javascript desde nuestro computador directamente. Éste es el que utilizaremos a lo largo del curso.</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Cliente web</a:t>
            </a:r>
            <a:endParaRPr b="1" i="0" sz="4000" u="none" cap="none" strike="noStrike">
              <a:solidFill>
                <a:schemeClr val="dk1"/>
              </a:solidFill>
              <a:latin typeface="DM Sans"/>
              <a:ea typeface="DM Sans"/>
              <a:cs typeface="DM Sans"/>
              <a:sym typeface="DM Sans"/>
            </a:endParaRPr>
          </a:p>
        </p:txBody>
      </p:sp>
      <p:sp>
        <p:nvSpPr>
          <p:cNvPr id="863" name="Google Shape;863;p145"/>
          <p:cNvSpPr txBox="1"/>
          <p:nvPr/>
        </p:nvSpPr>
        <p:spPr>
          <a:xfrm>
            <a:off x="557225" y="1662375"/>
            <a:ext cx="7421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Se utiliza desde cualquier navegador. Algunos de los comandos que más usarás y verás a lo largo de un debug en cliente web son:</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console.log(“texto”) </a:t>
            </a:r>
            <a:r>
              <a:rPr lang="es" sz="1350">
                <a:solidFill>
                  <a:schemeClr val="dk1"/>
                </a:solidFill>
                <a:latin typeface="DM Sans"/>
                <a:ea typeface="DM Sans"/>
                <a:cs typeface="DM Sans"/>
                <a:sym typeface="DM Sans"/>
              </a:rPr>
              <a:t>Mostrará un texto simple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console.warn(“texto”) </a:t>
            </a:r>
            <a:r>
              <a:rPr lang="es" sz="1350">
                <a:solidFill>
                  <a:schemeClr val="dk1"/>
                </a:solidFill>
                <a:latin typeface="DM Sans"/>
                <a:ea typeface="DM Sans"/>
                <a:cs typeface="DM Sans"/>
                <a:sym typeface="DM Sans"/>
              </a:rPr>
              <a:t>Mostrará una advertencia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console.error(“texto”) </a:t>
            </a:r>
            <a:r>
              <a:rPr lang="es" sz="1350">
                <a:solidFill>
                  <a:schemeClr val="dk1"/>
                </a:solidFill>
                <a:latin typeface="DM Sans"/>
                <a:ea typeface="DM Sans"/>
                <a:cs typeface="DM Sans"/>
                <a:sym typeface="DM Sans"/>
              </a:rPr>
              <a:t> Mostrará un error</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console.clear()</a:t>
            </a:r>
            <a:r>
              <a:rPr lang="es" sz="1350">
                <a:solidFill>
                  <a:schemeClr val="dk1"/>
                </a:solidFill>
                <a:latin typeface="DM Sans"/>
                <a:ea typeface="DM Sans"/>
                <a:cs typeface="DM Sans"/>
                <a:sym typeface="DM Sans"/>
              </a:rPr>
              <a:t> Limpiará la consola para evitar que se acumule el código.</a:t>
            </a:r>
            <a:endParaRPr sz="135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869" name="Google Shape;869;p146"/>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Consola web: object (.log, .error, .warn y .clear)</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p:txBody>
      </p:sp>
      <p:grpSp>
        <p:nvGrpSpPr>
          <p:cNvPr id="870" name="Google Shape;870;p146"/>
          <p:cNvGrpSpPr/>
          <p:nvPr/>
        </p:nvGrpSpPr>
        <p:grpSpPr>
          <a:xfrm>
            <a:off x="473351" y="619523"/>
            <a:ext cx="738900" cy="738900"/>
            <a:chOff x="473351" y="619523"/>
            <a:chExt cx="738900" cy="738900"/>
          </a:xfrm>
        </p:grpSpPr>
        <p:sp>
          <p:nvSpPr>
            <p:cNvPr id="871" name="Google Shape;871;p1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2" name="Google Shape;872;p1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Consola de cliente web</a:t>
            </a:r>
            <a:endParaRPr b="1" sz="3500">
              <a:solidFill>
                <a:schemeClr val="lt1"/>
              </a:solidFill>
              <a:latin typeface="DM Sans"/>
              <a:ea typeface="DM Sans"/>
              <a:cs typeface="DM Sans"/>
              <a:sym typeface="DM Sans"/>
            </a:endParaRPr>
          </a:p>
        </p:txBody>
      </p:sp>
      <p:pic>
        <p:nvPicPr>
          <p:cNvPr id="878" name="Google Shape;878;p147"/>
          <p:cNvPicPr preferRelativeResize="0"/>
          <p:nvPr/>
        </p:nvPicPr>
        <p:blipFill rotWithShape="1">
          <a:blip r:embed="rId3">
            <a:alphaModFix/>
          </a:blip>
          <a:srcRect b="0" l="0" r="0" t="21414"/>
          <a:stretch/>
        </p:blipFill>
        <p:spPr>
          <a:xfrm>
            <a:off x="1974850" y="1177100"/>
            <a:ext cx="5194299" cy="32992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8"/>
          <p:cNvSpPr txBox="1"/>
          <p:nvPr/>
        </p:nvSpPr>
        <p:spPr>
          <a:xfrm>
            <a:off x="619375" y="1674400"/>
            <a:ext cx="7421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Cuando trabajamos en backend, no tenemos un navegador</a:t>
            </a:r>
            <a:r>
              <a:rPr lang="es" sz="1350">
                <a:solidFill>
                  <a:schemeClr val="dk1"/>
                </a:solidFill>
                <a:latin typeface="DM Sans"/>
                <a:ea typeface="DM Sans"/>
                <a:cs typeface="DM Sans"/>
                <a:sym typeface="DM Sans"/>
              </a:rPr>
              <a:t>, es por ello que se precisa de alguna tecnología que nos permita correr código de Javascript, sin necesidad de abrirlo en el navegador. Ahí es cuando utilizamos Node js, para ello, toca considerar:</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Node js levantará un entorno completo para probar nuestras funciones.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Debe correrse desde un CLI para poder visualizar los avances del código.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Usualmente usaremos el CLI de Visual Studio Code.</a:t>
            </a:r>
            <a:endParaRPr sz="1350">
              <a:solidFill>
                <a:schemeClr val="dk1"/>
              </a:solidFill>
              <a:latin typeface="DM Sans"/>
              <a:ea typeface="DM Sans"/>
              <a:cs typeface="DM Sans"/>
              <a:sym typeface="DM Sans"/>
            </a:endParaRPr>
          </a:p>
        </p:txBody>
      </p:sp>
      <p:sp>
        <p:nvSpPr>
          <p:cNvPr id="884" name="Google Shape;884;p1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Node js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890" name="Google Shape;890;p149"/>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Consola CLI en Visual Studio Code</a:t>
            </a:r>
            <a:endParaRPr sz="2500">
              <a:solidFill>
                <a:srgbClr val="B7B7B7"/>
              </a:solidFill>
              <a:latin typeface="DM Sans"/>
              <a:ea typeface="DM Sans"/>
              <a:cs typeface="DM Sans"/>
              <a:sym typeface="DM Sans"/>
            </a:endParaRPr>
          </a:p>
        </p:txBody>
      </p:sp>
      <p:grpSp>
        <p:nvGrpSpPr>
          <p:cNvPr id="891" name="Google Shape;891;p149"/>
          <p:cNvGrpSpPr/>
          <p:nvPr/>
        </p:nvGrpSpPr>
        <p:grpSpPr>
          <a:xfrm>
            <a:off x="473351" y="619523"/>
            <a:ext cx="738900" cy="738900"/>
            <a:chOff x="473351" y="619523"/>
            <a:chExt cx="738900" cy="738900"/>
          </a:xfrm>
        </p:grpSpPr>
        <p:sp>
          <p:nvSpPr>
            <p:cNvPr id="892" name="Google Shape;892;p1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3" name="Google Shape;893;p1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05"/>
          <p:cNvSpPr/>
          <p:nvPr/>
        </p:nvSpPr>
        <p:spPr>
          <a:xfrm>
            <a:off x="3639300" y="3098238"/>
            <a:ext cx="18654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05"/>
          <p:cNvSpPr txBox="1"/>
          <p:nvPr/>
        </p:nvSpPr>
        <p:spPr>
          <a:xfrm>
            <a:off x="1404863" y="15526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sp>
        <p:nvSpPr>
          <p:cNvPr id="345" name="Google Shape;345;p105"/>
          <p:cNvSpPr txBox="1"/>
          <p:nvPr/>
        </p:nvSpPr>
        <p:spPr>
          <a:xfrm>
            <a:off x="3826200" y="3098238"/>
            <a:ext cx="1491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uFill>
                  <a:noFill/>
                </a:uFill>
                <a:latin typeface="DM Sans"/>
                <a:ea typeface="DM Sans"/>
                <a:cs typeface="DM Sans"/>
                <a:sym typeface="DM Sans"/>
                <a:hlinkClick r:id="rId3">
                  <a:extLst>
                    <a:ext uri="{A12FA001-AC4F-418D-AE19-62706E023703}">
                      <ahyp:hlinkClr val="tx"/>
                    </a:ext>
                  </a:extLst>
                </a:hlinkClick>
              </a:rPr>
              <a:t>Míralo aquí</a:t>
            </a:r>
            <a:endParaRPr sz="20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0"/>
          <p:cNvSpPr txBox="1"/>
          <p:nvPr/>
        </p:nvSpPr>
        <p:spPr>
          <a:xfrm>
            <a:off x="614150" y="345975"/>
            <a:ext cx="79071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C</a:t>
            </a:r>
            <a:r>
              <a:rPr b="1" lang="es" sz="3500">
                <a:solidFill>
                  <a:schemeClr val="lt1"/>
                </a:solidFill>
                <a:latin typeface="DM Sans"/>
                <a:ea typeface="DM Sans"/>
                <a:cs typeface="DM Sans"/>
                <a:sym typeface="DM Sans"/>
              </a:rPr>
              <a:t>ódigo de Javascript corriendo desde Node js</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899" name="Google Shape;899;p150"/>
          <p:cNvPicPr preferRelativeResize="0"/>
          <p:nvPr/>
        </p:nvPicPr>
        <p:blipFill>
          <a:blip r:embed="rId3">
            <a:alphaModFix/>
          </a:blip>
          <a:stretch>
            <a:fillRect/>
          </a:stretch>
        </p:blipFill>
        <p:spPr>
          <a:xfrm>
            <a:off x="1736100" y="1570050"/>
            <a:ext cx="5671798" cy="3036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grpSp>
        <p:nvGrpSpPr>
          <p:cNvPr id="904" name="Google Shape;904;p151"/>
          <p:cNvGrpSpPr/>
          <p:nvPr/>
        </p:nvGrpSpPr>
        <p:grpSpPr>
          <a:xfrm>
            <a:off x="473371" y="619433"/>
            <a:ext cx="738905" cy="738905"/>
            <a:chOff x="575612" y="1950748"/>
            <a:chExt cx="431100" cy="431100"/>
          </a:xfrm>
        </p:grpSpPr>
        <p:sp>
          <p:nvSpPr>
            <p:cNvPr id="905" name="Google Shape;905;p15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6" name="Google Shape;906;p151"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907" name="Google Shape;907;p15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908" name="Google Shape;908;p151"/>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¿Cuándo utilizarías un cliente web, y cuándo utilizarías Node js al utilizar Javascript?</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¿Una es reemplazo de la otra, o podríamos considerarlas complementarias?</a:t>
            </a:r>
            <a:endParaRPr sz="2500">
              <a:solidFill>
                <a:srgbClr val="B7B7B7"/>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914" name="Google Shape;914;p15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nvSpPr>
        <p:spPr>
          <a:xfrm>
            <a:off x="1461288"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Tipos de datos </a:t>
            </a:r>
            <a:r>
              <a:rPr b="1" lang="es" sz="4000">
                <a:solidFill>
                  <a:schemeClr val="accent5"/>
                </a:solidFill>
                <a:latin typeface="DM Sans"/>
                <a:ea typeface="DM Sans"/>
                <a:cs typeface="DM Sans"/>
                <a:sym typeface="DM Sans"/>
              </a:rPr>
              <a:t>en Javascript</a:t>
            </a:r>
            <a:endParaRPr b="1" sz="4000">
              <a:solidFill>
                <a:schemeClr val="accent5"/>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5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 de dato</a:t>
            </a:r>
            <a:endParaRPr b="1" sz="4000">
              <a:solidFill>
                <a:schemeClr val="dk1"/>
              </a:solidFill>
              <a:latin typeface="DM Sans"/>
              <a:ea typeface="DM Sans"/>
              <a:cs typeface="DM Sans"/>
              <a:sym typeface="DM Sans"/>
            </a:endParaRPr>
          </a:p>
        </p:txBody>
      </p:sp>
      <p:sp>
        <p:nvSpPr>
          <p:cNvPr id="925" name="Google Shape;925;p154"/>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a:t>
            </a:r>
            <a:r>
              <a:rPr lang="es" sz="1350">
                <a:latin typeface="DM Sans"/>
                <a:ea typeface="DM Sans"/>
                <a:cs typeface="DM Sans"/>
                <a:sym typeface="DM Sans"/>
              </a:rPr>
              <a:t>s el atributo que especifica la clase de dato que almacena la variable.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Especifica con qué estaremos trabajando, para que la computadora reconozca qué operaciones puede hacer con él.</a:t>
            </a:r>
            <a:endParaRPr sz="1350">
              <a:latin typeface="DM Sans"/>
              <a:ea typeface="DM Sans"/>
              <a:cs typeface="DM Sans"/>
              <a:sym typeface="DM Sans"/>
            </a:endParaRPr>
          </a:p>
        </p:txBody>
      </p:sp>
      <p:pic>
        <p:nvPicPr>
          <p:cNvPr id="926" name="Google Shape;926;p154"/>
          <p:cNvPicPr preferRelativeResize="0"/>
          <p:nvPr/>
        </p:nvPicPr>
        <p:blipFill>
          <a:blip r:embed="rId3">
            <a:alphaModFix/>
          </a:blip>
          <a:stretch>
            <a:fillRect/>
          </a:stretch>
        </p:blipFill>
        <p:spPr>
          <a:xfrm>
            <a:off x="5602175" y="1677175"/>
            <a:ext cx="3103125" cy="1789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datos</a:t>
            </a:r>
            <a:endParaRPr b="1" sz="4000">
              <a:solidFill>
                <a:schemeClr val="dk1"/>
              </a:solidFill>
              <a:latin typeface="DM Sans"/>
              <a:ea typeface="DM Sans"/>
              <a:cs typeface="DM Sans"/>
              <a:sym typeface="DM Sans"/>
            </a:endParaRPr>
          </a:p>
        </p:txBody>
      </p:sp>
      <p:sp>
        <p:nvSpPr>
          <p:cNvPr id="932" name="Google Shape;932;p155"/>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Tipo Primitivos: </a:t>
            </a:r>
            <a:r>
              <a:rPr lang="es" sz="1350">
                <a:latin typeface="DM Sans"/>
                <a:ea typeface="DM Sans"/>
                <a:cs typeface="DM Sans"/>
                <a:sym typeface="DM Sans"/>
              </a:rPr>
              <a:t>Incluyen a las cadenas de texto (String), variables booleanas cuyo valor puede ser true o false (Boolean) y números (Number). Además hay dos tipos primitivos especiales que son Null y Undefined. La copia es por valor.</a:t>
            </a:r>
            <a:endParaRPr sz="1350">
              <a:latin typeface="DM Sans"/>
              <a:ea typeface="DM Sans"/>
              <a:cs typeface="DM Sans"/>
              <a:sym typeface="DM Sans"/>
            </a:endParaRPr>
          </a:p>
        </p:txBody>
      </p:sp>
      <p:sp>
        <p:nvSpPr>
          <p:cNvPr id="933" name="Google Shape;933;p155"/>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Tipo Objeto: </a:t>
            </a:r>
            <a:r>
              <a:rPr lang="es" sz="1350">
                <a:latin typeface="DM Sans"/>
                <a:ea typeface="DM Sans"/>
                <a:cs typeface="DM Sans"/>
                <a:sym typeface="DM Sans"/>
              </a:rPr>
              <a:t>Incluyen a los objetos (Object), a los arrays (Array) y funciones. La copia es por referencia.</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graphicFrame>
        <p:nvGraphicFramePr>
          <p:cNvPr id="938" name="Google Shape;938;p156"/>
          <p:cNvGraphicFramePr/>
          <p:nvPr/>
        </p:nvGraphicFramePr>
        <p:xfrm>
          <a:off x="145025" y="98302"/>
          <a:ext cx="3000000" cy="3000000"/>
        </p:xfrm>
        <a:graphic>
          <a:graphicData uri="http://schemas.openxmlformats.org/drawingml/2006/table">
            <a:tbl>
              <a:tblPr>
                <a:noFill/>
                <a:tableStyleId>{7EB9245D-A106-4C50-9E3C-61FAF5BAAB86}</a:tableStyleId>
              </a:tblPr>
              <a:tblGrid>
                <a:gridCol w="1105475"/>
                <a:gridCol w="1171225"/>
                <a:gridCol w="1597625"/>
                <a:gridCol w="3633925"/>
              </a:tblGrid>
              <a:tr h="388600">
                <a:tc>
                  <a:txBody>
                    <a:bodyPr/>
                    <a:lstStyle/>
                    <a:p>
                      <a:pPr indent="0" lvl="0" marL="0" rtl="0" algn="l">
                        <a:spcBef>
                          <a:spcPts val="0"/>
                        </a:spcBef>
                        <a:spcAft>
                          <a:spcPts val="0"/>
                        </a:spcAft>
                        <a:buNone/>
                      </a:pPr>
                      <a:r>
                        <a:t/>
                      </a:r>
                      <a:endParaRPr sz="10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t/>
                      </a:r>
                      <a:endParaRPr sz="10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200">
                          <a:latin typeface="DM Sans"/>
                          <a:ea typeface="DM Sans"/>
                          <a:cs typeface="DM Sans"/>
                          <a:sym typeface="DM Sans"/>
                        </a:rPr>
                        <a:t>Nombre</a:t>
                      </a:r>
                      <a:endParaRPr b="1" sz="12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200">
                          <a:latin typeface="DM Sans"/>
                          <a:ea typeface="DM Sans"/>
                          <a:cs typeface="DM Sans"/>
                          <a:sym typeface="DM Sans"/>
                        </a:rPr>
                        <a:t>Descripción</a:t>
                      </a:r>
                      <a:endParaRPr b="1" sz="1200">
                        <a:latin typeface="DM Sans"/>
                        <a:ea typeface="DM Sans"/>
                        <a:cs typeface="DM Sans"/>
                        <a:sym typeface="DM Sans"/>
                      </a:endParaRPr>
                    </a:p>
                  </a:txBody>
                  <a:tcPr marT="91425" marB="91425" marR="91425" marL="91425">
                    <a:solidFill>
                      <a:schemeClr val="accent6"/>
                    </a:solidFill>
                  </a:tcPr>
                </a:tc>
              </a:tr>
              <a:tr h="298850">
                <a:tc rowSpan="11">
                  <a:txBody>
                    <a:bodyPr/>
                    <a:lstStyle/>
                    <a:p>
                      <a:pPr indent="0" lvl="0" marL="0" rtl="0" algn="ctr">
                        <a:spcBef>
                          <a:spcPts val="0"/>
                        </a:spcBef>
                        <a:spcAft>
                          <a:spcPts val="0"/>
                        </a:spcAft>
                        <a:buNone/>
                      </a:pPr>
                      <a:r>
                        <a:rPr b="1" lang="es" sz="1000">
                          <a:latin typeface="DM Sans"/>
                          <a:ea typeface="DM Sans"/>
                          <a:cs typeface="DM Sans"/>
                          <a:sym typeface="DM Sans"/>
                        </a:rPr>
                        <a:t>Tipos de datos en Javascript</a:t>
                      </a:r>
                      <a:endParaRPr b="1" sz="1000">
                        <a:latin typeface="DM Sans"/>
                        <a:ea typeface="DM Sans"/>
                        <a:cs typeface="DM Sans"/>
                        <a:sym typeface="DM Sans"/>
                      </a:endParaRPr>
                    </a:p>
                  </a:txBody>
                  <a:tcPr marT="91425" marB="91425" marR="91425" marL="91425" anchor="ctr"/>
                </a:tc>
                <a:tc rowSpan="5">
                  <a:txBody>
                    <a:bodyPr/>
                    <a:lstStyle/>
                    <a:p>
                      <a:pPr indent="0" lvl="0" marL="0" rtl="0" algn="l">
                        <a:spcBef>
                          <a:spcPts val="0"/>
                        </a:spcBef>
                        <a:spcAft>
                          <a:spcPts val="0"/>
                        </a:spcAft>
                        <a:buNone/>
                      </a:pPr>
                      <a:r>
                        <a:rPr b="1" lang="es" sz="1000">
                          <a:latin typeface="DM Sans"/>
                          <a:ea typeface="DM Sans"/>
                          <a:cs typeface="DM Sans"/>
                          <a:sym typeface="DM Sans"/>
                        </a:rPr>
                        <a:t>Tipos primitivos </a:t>
                      </a:r>
                      <a:endParaRPr b="1" sz="1000">
                        <a:latin typeface="DM Sans"/>
                        <a:ea typeface="DM Sans"/>
                        <a:cs typeface="DM Sans"/>
                        <a:sym typeface="DM Sans"/>
                      </a:endParaRPr>
                    </a:p>
                    <a:p>
                      <a:pPr indent="0" lvl="0" marL="0" rtl="0" algn="l">
                        <a:spcBef>
                          <a:spcPts val="0"/>
                        </a:spcBef>
                        <a:spcAft>
                          <a:spcPts val="0"/>
                        </a:spcAft>
                        <a:buNone/>
                      </a:pPr>
                      <a:r>
                        <a:t/>
                      </a:r>
                      <a:endParaRPr sz="1000">
                        <a:highlight>
                          <a:srgbClr val="EAFF6A"/>
                        </a:highlight>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String</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Cadenas de texto</a:t>
                      </a:r>
                      <a:endParaRPr sz="1000">
                        <a:latin typeface="DM Sans"/>
                        <a:ea typeface="DM Sans"/>
                        <a:cs typeface="DM Sans"/>
                        <a:sym typeface="DM Sans"/>
                      </a:endParaRPr>
                    </a:p>
                  </a:txBody>
                  <a:tcPr marT="91425" marB="91425" marR="91425" marL="91425"/>
                </a:tc>
              </a:tr>
              <a:tr h="271225">
                <a:tc vMerge="1"/>
                <a:tc vMerge="1"/>
                <a:tc>
                  <a:txBody>
                    <a:bodyPr/>
                    <a:lstStyle/>
                    <a:p>
                      <a:pPr indent="0" lvl="0" marL="0" rtl="0" algn="l">
                        <a:spcBef>
                          <a:spcPts val="0"/>
                        </a:spcBef>
                        <a:spcAft>
                          <a:spcPts val="0"/>
                        </a:spcAft>
                        <a:buNone/>
                      </a:pPr>
                      <a:r>
                        <a:rPr lang="es" sz="1000">
                          <a:latin typeface="DM Sans"/>
                          <a:ea typeface="DM Sans"/>
                          <a:cs typeface="DM Sans"/>
                          <a:sym typeface="DM Sans"/>
                        </a:rPr>
                        <a:t>Number</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Valores numéricos</a:t>
                      </a:r>
                      <a:endParaRPr sz="1000">
                        <a:latin typeface="DM Sans"/>
                        <a:ea typeface="DM Sans"/>
                        <a:cs typeface="DM Sans"/>
                        <a:sym typeface="DM Sans"/>
                      </a:endParaRPr>
                    </a:p>
                  </a:txBody>
                  <a:tcPr marT="91425" marB="91425" marR="91425" marL="91425"/>
                </a:tc>
              </a:tr>
              <a:tr h="271250">
                <a:tc vMerge="1"/>
                <a:tc vMerge="1"/>
                <a:tc>
                  <a:txBody>
                    <a:bodyPr/>
                    <a:lstStyle/>
                    <a:p>
                      <a:pPr indent="0" lvl="0" marL="0" rtl="0" algn="l">
                        <a:spcBef>
                          <a:spcPts val="0"/>
                        </a:spcBef>
                        <a:spcAft>
                          <a:spcPts val="0"/>
                        </a:spcAft>
                        <a:buNone/>
                      </a:pPr>
                      <a:r>
                        <a:rPr lang="es" sz="1000">
                          <a:latin typeface="DM Sans"/>
                          <a:ea typeface="DM Sans"/>
                          <a:cs typeface="DM Sans"/>
                          <a:sym typeface="DM Sans"/>
                        </a:rPr>
                        <a:t>Booleans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True/false</a:t>
                      </a:r>
                      <a:endParaRPr sz="1000">
                        <a:latin typeface="DM Sans"/>
                        <a:ea typeface="DM Sans"/>
                        <a:cs typeface="DM Sans"/>
                        <a:sym typeface="DM Sans"/>
                      </a:endParaRPr>
                    </a:p>
                  </a:txBody>
                  <a:tcPr marT="91425" marB="91425" marR="91425" marL="91425"/>
                </a:tc>
              </a:tr>
              <a:tr h="290550">
                <a:tc vMerge="1"/>
                <a:tc vMerge="1"/>
                <a:tc>
                  <a:txBody>
                    <a:bodyPr/>
                    <a:lstStyle/>
                    <a:p>
                      <a:pPr indent="0" lvl="0" marL="0" rtl="0" algn="l">
                        <a:spcBef>
                          <a:spcPts val="0"/>
                        </a:spcBef>
                        <a:spcAft>
                          <a:spcPts val="0"/>
                        </a:spcAft>
                        <a:buNone/>
                      </a:pPr>
                      <a:r>
                        <a:rPr lang="es" sz="1000">
                          <a:latin typeface="DM Sans"/>
                          <a:ea typeface="DM Sans"/>
                          <a:cs typeface="DM Sans"/>
                          <a:sym typeface="DM Sans"/>
                        </a:rPr>
                        <a:t>Null</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 especial, contiene null</a:t>
                      </a:r>
                      <a:endParaRPr sz="1000">
                        <a:latin typeface="DM Sans"/>
                        <a:ea typeface="DM Sans"/>
                        <a:cs typeface="DM Sans"/>
                        <a:sym typeface="DM Sans"/>
                      </a:endParaRPr>
                    </a:p>
                  </a:txBody>
                  <a:tcPr marT="91425" marB="91425" marR="91425" marL="91425"/>
                </a:tc>
              </a:tr>
              <a:tr h="366500">
                <a:tc vMerge="1"/>
                <a:tc vMerge="1"/>
                <a:tc>
                  <a:txBody>
                    <a:bodyPr/>
                    <a:lstStyle/>
                    <a:p>
                      <a:pPr indent="0" lvl="0" marL="0" rtl="0" algn="l">
                        <a:spcBef>
                          <a:spcPts val="0"/>
                        </a:spcBef>
                        <a:spcAft>
                          <a:spcPts val="0"/>
                        </a:spcAft>
                        <a:buNone/>
                      </a:pPr>
                      <a:r>
                        <a:rPr lang="es" sz="1000">
                          <a:latin typeface="DM Sans"/>
                          <a:ea typeface="DM Sans"/>
                          <a:cs typeface="DM Sans"/>
                          <a:sym typeface="DM Sans"/>
                        </a:rPr>
                        <a:t>Undefined</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 especial, contiene undefined.</a:t>
                      </a:r>
                      <a:endParaRPr sz="1000">
                        <a:latin typeface="DM Sans"/>
                        <a:ea typeface="DM Sans"/>
                        <a:cs typeface="DM Sans"/>
                        <a:sym typeface="DM Sans"/>
                      </a:endParaRPr>
                    </a:p>
                  </a:txBody>
                  <a:tcPr marT="91425" marB="91425" marR="91425" marL="91425"/>
                </a:tc>
              </a:tr>
              <a:tr h="640050">
                <a:tc vMerge="1"/>
                <a:tc rowSpan="6">
                  <a:txBody>
                    <a:bodyPr/>
                    <a:lstStyle/>
                    <a:p>
                      <a:pPr indent="0" lvl="0" marL="0" rtl="0" algn="l">
                        <a:spcBef>
                          <a:spcPts val="0"/>
                        </a:spcBef>
                        <a:spcAft>
                          <a:spcPts val="0"/>
                        </a:spcAft>
                        <a:buNone/>
                      </a:pPr>
                      <a:r>
                        <a:rPr b="1" lang="es" sz="1000">
                          <a:latin typeface="DM Sans"/>
                          <a:ea typeface="DM Sans"/>
                          <a:cs typeface="DM Sans"/>
                          <a:sym typeface="DM Sans"/>
                        </a:rPr>
                        <a:t>Tipos objeto</a:t>
                      </a:r>
                      <a:endParaRPr sz="1000">
                        <a:highlight>
                          <a:srgbClr val="EAFF6A"/>
                        </a:highlight>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Tipos predefinidos de Javascript</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Date (fecha)</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RegExp (expresiones regulares)</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Error (datos de error)</a:t>
                      </a:r>
                      <a:endParaRPr sz="1000">
                        <a:latin typeface="DM Sans"/>
                        <a:ea typeface="DM Sans"/>
                        <a:cs typeface="DM Sans"/>
                        <a:sym typeface="DM Sans"/>
                      </a:endParaRPr>
                    </a:p>
                  </a:txBody>
                  <a:tcPr marT="91425" marB="91425" marR="91425" marL="91425"/>
                </a:tc>
              </a:tr>
              <a:tr h="508700">
                <a:tc vMerge="1"/>
                <a:tc vMerge="1"/>
                <a:tc>
                  <a:txBody>
                    <a:bodyPr/>
                    <a:lstStyle/>
                    <a:p>
                      <a:pPr indent="0" lvl="0" marL="0" rtl="0" algn="l">
                        <a:spcBef>
                          <a:spcPts val="0"/>
                        </a:spcBef>
                        <a:spcAft>
                          <a:spcPts val="0"/>
                        </a:spcAft>
                        <a:buNone/>
                      </a:pPr>
                      <a:r>
                        <a:rPr lang="es" sz="1000">
                          <a:latin typeface="DM Sans"/>
                          <a:ea typeface="DM Sans"/>
                          <a:cs typeface="DM Sans"/>
                          <a:sym typeface="DM Sans"/>
                        </a:rPr>
                        <a:t>Tipos definidos por el programador/usuario</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Funciones simples</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Clases</a:t>
                      </a:r>
                      <a:endParaRPr sz="1000">
                        <a:latin typeface="DM Sans"/>
                        <a:ea typeface="DM Sans"/>
                        <a:cs typeface="DM Sans"/>
                        <a:sym typeface="DM Sans"/>
                      </a:endParaRPr>
                    </a:p>
                  </a:txBody>
                  <a:tcPr marT="91425" marB="91425" marR="91425" marL="91425"/>
                </a:tc>
              </a:tr>
              <a:tr h="609525">
                <a:tc vMerge="1"/>
                <a:tc vMerge="1"/>
                <a:tc>
                  <a:txBody>
                    <a:bodyPr/>
                    <a:lstStyle/>
                    <a:p>
                      <a:pPr indent="0" lvl="0" marL="0" rtl="0" algn="l">
                        <a:spcBef>
                          <a:spcPts val="0"/>
                        </a:spcBef>
                        <a:spcAft>
                          <a:spcPts val="0"/>
                        </a:spcAft>
                        <a:buNone/>
                      </a:pPr>
                      <a:r>
                        <a:rPr lang="es" sz="1000">
                          <a:latin typeface="DM Sans"/>
                          <a:ea typeface="DM Sans"/>
                          <a:cs typeface="DM Sans"/>
                          <a:sym typeface="DM Sans"/>
                        </a:rPr>
                        <a:t>Arrays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Serie de elementos o formación tipo vector o matriz. Lo consideraremos un objeto especial que carece de métodos.</a:t>
                      </a:r>
                      <a:endParaRPr sz="1000">
                        <a:latin typeface="DM Sans"/>
                        <a:ea typeface="DM Sans"/>
                        <a:cs typeface="DM Sans"/>
                        <a:sym typeface="DM Sans"/>
                      </a:endParaRPr>
                    </a:p>
                  </a:txBody>
                  <a:tcPr marT="91425" marB="91425" marR="91425" marL="91425"/>
                </a:tc>
              </a:tr>
              <a:tr h="319550">
                <a:tc vMerge="1"/>
                <a:tc vMerge="1"/>
                <a:tc rowSpan="3">
                  <a:txBody>
                    <a:bodyPr/>
                    <a:lstStyle/>
                    <a:p>
                      <a:pPr indent="0" lvl="0" marL="0" rtl="0" algn="l">
                        <a:spcBef>
                          <a:spcPts val="0"/>
                        </a:spcBef>
                        <a:spcAft>
                          <a:spcPts val="0"/>
                        </a:spcAft>
                        <a:buNone/>
                      </a:pPr>
                      <a:r>
                        <a:rPr lang="es" sz="1000">
                          <a:latin typeface="DM Sans"/>
                          <a:ea typeface="DM Sans"/>
                          <a:cs typeface="DM Sans"/>
                          <a:sym typeface="DM Sans"/>
                        </a:rPr>
                        <a:t>Objetos especiales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Objeto global</a:t>
                      </a:r>
                      <a:endParaRPr sz="1000">
                        <a:latin typeface="DM Sans"/>
                        <a:ea typeface="DM Sans"/>
                        <a:cs typeface="DM Sans"/>
                        <a:sym typeface="DM Sans"/>
                      </a:endParaRPr>
                    </a:p>
                  </a:txBody>
                  <a:tcPr marT="91425" marB="91425" marR="91425" marL="91425"/>
                </a:tc>
              </a:tr>
              <a:tr h="278150">
                <a:tc vMerge="1"/>
                <a:tc vMerge="1"/>
                <a:tc vMerge="1"/>
                <a:tc>
                  <a:txBody>
                    <a:bodyPr/>
                    <a:lstStyle/>
                    <a:p>
                      <a:pPr indent="0" lvl="0" marL="0" rtl="0" algn="l">
                        <a:spcBef>
                          <a:spcPts val="0"/>
                        </a:spcBef>
                        <a:spcAft>
                          <a:spcPts val="0"/>
                        </a:spcAft>
                        <a:buNone/>
                      </a:pPr>
                      <a:r>
                        <a:rPr lang="es" sz="1000">
                          <a:latin typeface="DM Sans"/>
                          <a:ea typeface="DM Sans"/>
                          <a:cs typeface="DM Sans"/>
                          <a:sym typeface="DM Sans"/>
                        </a:rPr>
                        <a:t>Objeto prototipo</a:t>
                      </a:r>
                      <a:endParaRPr sz="1000">
                        <a:latin typeface="DM Sans"/>
                        <a:ea typeface="DM Sans"/>
                        <a:cs typeface="DM Sans"/>
                        <a:sym typeface="DM Sans"/>
                      </a:endParaRPr>
                    </a:p>
                  </a:txBody>
                  <a:tcPr marT="91425" marB="91425" marR="91425" marL="91425"/>
                </a:tc>
              </a:tr>
              <a:tr h="261200">
                <a:tc vMerge="1"/>
                <a:tc vMerge="1"/>
                <a:tc vMerge="1"/>
                <a:tc>
                  <a:txBody>
                    <a:bodyPr/>
                    <a:lstStyle/>
                    <a:p>
                      <a:pPr indent="0" lvl="0" marL="0" rtl="0" algn="l">
                        <a:spcBef>
                          <a:spcPts val="0"/>
                        </a:spcBef>
                        <a:spcAft>
                          <a:spcPts val="0"/>
                        </a:spcAft>
                        <a:buNone/>
                      </a:pPr>
                      <a:r>
                        <a:rPr lang="es" sz="1000">
                          <a:latin typeface="DM Sans"/>
                          <a:ea typeface="DM Sans"/>
                          <a:cs typeface="DM Sans"/>
                          <a:sym typeface="DM Sans"/>
                        </a:rPr>
                        <a:t>Otros</a:t>
                      </a:r>
                      <a:endParaRPr sz="100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7"/>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Clr>
                <a:schemeClr val="dk1"/>
              </a:buClr>
              <a:buSzPts val="1100"/>
              <a:buFont typeface="Arial"/>
              <a:buNone/>
            </a:pPr>
            <a:r>
              <a:rPr b="1" lang="es" sz="4000">
                <a:solidFill>
                  <a:schemeClr val="lt1"/>
                </a:solidFill>
                <a:latin typeface="DM Sans"/>
                <a:ea typeface="DM Sans"/>
                <a:cs typeface="DM Sans"/>
                <a:sym typeface="DM Sans"/>
              </a:rPr>
              <a:t>Variables</a:t>
            </a:r>
            <a:r>
              <a:rPr b="1" lang="es" sz="4000">
                <a:solidFill>
                  <a:schemeClr val="accent4"/>
                </a:solidFill>
                <a:latin typeface="DM Sans"/>
                <a:ea typeface="DM Sans"/>
                <a:cs typeface="DM Sans"/>
                <a:sym typeface="DM Sans"/>
              </a:rPr>
              <a:t> en Javascript</a:t>
            </a:r>
            <a:endParaRPr b="1" sz="4000">
              <a:solidFill>
                <a:schemeClr val="accent4"/>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5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Variables en Javascript</a:t>
            </a:r>
            <a:endParaRPr b="1" i="0" sz="4000" u="none" cap="none" strike="noStrike">
              <a:solidFill>
                <a:schemeClr val="dk1"/>
              </a:solidFill>
              <a:latin typeface="DM Sans"/>
              <a:ea typeface="DM Sans"/>
              <a:cs typeface="DM Sans"/>
              <a:sym typeface="DM Sans"/>
            </a:endParaRPr>
          </a:p>
        </p:txBody>
      </p:sp>
      <p:sp>
        <p:nvSpPr>
          <p:cNvPr id="949" name="Google Shape;949;p158"/>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que hemos comprendido cuáles son los tipos de datos, es importante comprender dónde serán guardados dichos datos. Una variable es un </a:t>
            </a:r>
            <a:r>
              <a:rPr b="1" lang="es" sz="1350">
                <a:latin typeface="DM Sans"/>
                <a:ea typeface="DM Sans"/>
                <a:cs typeface="DM Sans"/>
                <a:sym typeface="DM Sans"/>
              </a:rPr>
              <a:t>espacio de memoria</a:t>
            </a:r>
            <a:r>
              <a:rPr lang="es" sz="1350">
                <a:latin typeface="DM Sans"/>
                <a:ea typeface="DM Sans"/>
                <a:cs typeface="DM Sans"/>
                <a:sym typeface="DM Sans"/>
              </a:rPr>
              <a:t> apartado por la computadora, para poder </a:t>
            </a:r>
            <a:r>
              <a:rPr b="1" lang="es" sz="1350">
                <a:latin typeface="DM Sans"/>
                <a:ea typeface="DM Sans"/>
                <a:cs typeface="DM Sans"/>
                <a:sym typeface="DM Sans"/>
              </a:rPr>
              <a:t>guardar un dato.</a:t>
            </a:r>
            <a:endParaRPr b="1" i="0" sz="1350" u="none" cap="none" strike="noStrike">
              <a:solidFill>
                <a:srgbClr val="000000"/>
              </a:solidFill>
              <a:latin typeface="DM Sans"/>
              <a:ea typeface="DM Sans"/>
              <a:cs typeface="DM Sans"/>
              <a:sym typeface="DM Sans"/>
            </a:endParaRPr>
          </a:p>
        </p:txBody>
      </p:sp>
      <p:sp>
        <p:nvSpPr>
          <p:cNvPr id="950" name="Google Shape;950;p158"/>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Tal cual lo dice su nombre, una variable puede </a:t>
            </a:r>
            <a:r>
              <a:rPr b="1" lang="es" sz="1350">
                <a:latin typeface="DM Sans"/>
                <a:ea typeface="DM Sans"/>
                <a:cs typeface="DM Sans"/>
                <a:sym typeface="DM Sans"/>
              </a:rPr>
              <a:t>cambiar su valor</a:t>
            </a:r>
            <a:r>
              <a:rPr lang="es" sz="1350">
                <a:latin typeface="DM Sans"/>
                <a:ea typeface="DM Sans"/>
                <a:cs typeface="DM Sans"/>
                <a:sym typeface="DM Sans"/>
              </a:rPr>
              <a:t> si así el programa lo necesita. Ello permite la reutilización de una sola variable, para los casos que se vayan requiriendo.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grpSp>
        <p:nvGrpSpPr>
          <p:cNvPr id="955" name="Google Shape;955;p159"/>
          <p:cNvGrpSpPr/>
          <p:nvPr/>
        </p:nvGrpSpPr>
        <p:grpSpPr>
          <a:xfrm>
            <a:off x="4202556" y="994173"/>
            <a:ext cx="738900" cy="738900"/>
            <a:chOff x="974706" y="2467173"/>
            <a:chExt cx="738900" cy="738900"/>
          </a:xfrm>
        </p:grpSpPr>
        <p:sp>
          <p:nvSpPr>
            <p:cNvPr id="956" name="Google Shape;956;p15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7" name="Google Shape;957;p15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958" name="Google Shape;958;p15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Datos y variables</a:t>
            </a:r>
            <a:endParaRPr b="1" i="0" sz="4000" u="none" cap="none" strike="noStrike">
              <a:solidFill>
                <a:schemeClr val="dk1"/>
              </a:solidFill>
              <a:highlight>
                <a:srgbClr val="EAFF6A"/>
              </a:highlight>
              <a:latin typeface="DM Sans"/>
              <a:ea typeface="DM Sans"/>
              <a:cs typeface="DM Sans"/>
              <a:sym typeface="DM Sans"/>
            </a:endParaRPr>
          </a:p>
        </p:txBody>
      </p:sp>
      <p:sp>
        <p:nvSpPr>
          <p:cNvPr id="959" name="Google Shape;959;p15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06"/>
          <p:cNvSpPr txBox="1"/>
          <p:nvPr/>
        </p:nvSpPr>
        <p:spPr>
          <a:xfrm>
            <a:off x="2275275" y="1925250"/>
            <a:ext cx="54720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Lo que debes saber</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antes de empezar</a:t>
            </a:r>
            <a:endParaRPr b="1" sz="4000">
              <a:solidFill>
                <a:srgbClr val="EAFF6A"/>
              </a:solidFill>
              <a:latin typeface="DM Sans"/>
              <a:ea typeface="DM Sans"/>
              <a:cs typeface="DM Sans"/>
              <a:sym typeface="DM Sans"/>
            </a:endParaRPr>
          </a:p>
        </p:txBody>
      </p:sp>
      <p:grpSp>
        <p:nvGrpSpPr>
          <p:cNvPr id="351" name="Google Shape;351;p106"/>
          <p:cNvGrpSpPr/>
          <p:nvPr/>
        </p:nvGrpSpPr>
        <p:grpSpPr>
          <a:xfrm>
            <a:off x="1396726" y="2202288"/>
            <a:ext cx="738900" cy="738910"/>
            <a:chOff x="4202551" y="710825"/>
            <a:chExt cx="738900" cy="738910"/>
          </a:xfrm>
        </p:grpSpPr>
        <p:sp>
          <p:nvSpPr>
            <p:cNvPr id="352" name="Google Shape;352;p106"/>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06"/>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grpSp>
        <p:nvGrpSpPr>
          <p:cNvPr id="964" name="Google Shape;964;p160"/>
          <p:cNvGrpSpPr/>
          <p:nvPr/>
        </p:nvGrpSpPr>
        <p:grpSpPr>
          <a:xfrm>
            <a:off x="457347" y="468298"/>
            <a:ext cx="431074" cy="431074"/>
            <a:chOff x="974706" y="2467173"/>
            <a:chExt cx="738900" cy="738900"/>
          </a:xfrm>
        </p:grpSpPr>
        <p:sp>
          <p:nvSpPr>
            <p:cNvPr id="965" name="Google Shape;965;p16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6" name="Google Shape;966;p16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967" name="Google Shape;967;p16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Datos y variables</a:t>
            </a:r>
            <a:endParaRPr b="1" i="0" sz="4000" u="none" cap="none" strike="noStrike">
              <a:solidFill>
                <a:schemeClr val="dk1"/>
              </a:solidFill>
              <a:latin typeface="DM Sans"/>
              <a:ea typeface="DM Sans"/>
              <a:cs typeface="DM Sans"/>
              <a:sym typeface="DM Sans"/>
            </a:endParaRPr>
          </a:p>
        </p:txBody>
      </p:sp>
      <p:pic>
        <p:nvPicPr>
          <p:cNvPr id="968" name="Google Shape;968;p16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969" name="Google Shape;969;p160"/>
          <p:cNvSpPr txBox="1"/>
          <p:nvPr/>
        </p:nvSpPr>
        <p:spPr>
          <a:xfrm>
            <a:off x="501450" y="2571750"/>
            <a:ext cx="40224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Definir variables que almacenen datos (nombre, edad, precio, nombres de series y películas), mostrar esos valores por consola, incrementar la edad en 1, una serie a la lista y volver a mostrarlas. Compartir la definición en el Visual Studio Code.</a:t>
            </a:r>
            <a:endParaRPr b="0" i="0" sz="1350" u="none" cap="none" strike="noStrike">
              <a:solidFill>
                <a:srgbClr val="000000"/>
              </a:solidFill>
              <a:latin typeface="DM Sans"/>
              <a:ea typeface="DM Sans"/>
              <a:cs typeface="DM Sans"/>
              <a:sym typeface="DM Sans"/>
            </a:endParaRPr>
          </a:p>
        </p:txBody>
      </p:sp>
      <p:sp>
        <p:nvSpPr>
          <p:cNvPr id="970" name="Google Shape;970;p16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971" name="Google Shape;971;p160"/>
          <p:cNvPicPr preferRelativeResize="0"/>
          <p:nvPr/>
        </p:nvPicPr>
        <p:blipFill>
          <a:blip r:embed="rId5">
            <a:alphaModFix/>
          </a:blip>
          <a:stretch>
            <a:fillRect/>
          </a:stretch>
        </p:blipFill>
        <p:spPr>
          <a:xfrm>
            <a:off x="5116975" y="2363550"/>
            <a:ext cx="3657600" cy="1466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1"/>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¡Atención!</a:t>
            </a:r>
            <a:endParaRPr b="1" sz="4000">
              <a:solidFill>
                <a:srgbClr val="EAFF6A"/>
              </a:solidFill>
              <a:latin typeface="DM Sans"/>
              <a:ea typeface="DM Sans"/>
              <a:cs typeface="DM Sans"/>
              <a:sym typeface="DM Sans"/>
            </a:endParaRPr>
          </a:p>
        </p:txBody>
      </p:sp>
      <p:sp>
        <p:nvSpPr>
          <p:cNvPr id="977" name="Google Shape;977;p161"/>
          <p:cNvSpPr txBox="1"/>
          <p:nvPr/>
        </p:nvSpPr>
        <p:spPr>
          <a:xfrm>
            <a:off x="473350" y="1778500"/>
            <a:ext cx="8127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instalar el IDE Visual Studio Code</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para la próxima clase.</a:t>
            </a:r>
            <a:endParaRPr b="1" sz="2000">
              <a:solidFill>
                <a:srgbClr val="DEFC52"/>
              </a:solidFill>
              <a:latin typeface="Helvetica Neue"/>
              <a:ea typeface="Helvetica Neue"/>
              <a:cs typeface="Helvetica Neue"/>
              <a:sym typeface="Helvetica Neue"/>
            </a:endParaRPr>
          </a:p>
        </p:txBody>
      </p:sp>
      <p:pic>
        <p:nvPicPr>
          <p:cNvPr id="978" name="Google Shape;978;p161" title="gif de persona escribiendo código"/>
          <p:cNvPicPr preferRelativeResize="0"/>
          <p:nvPr/>
        </p:nvPicPr>
        <p:blipFill>
          <a:blip r:embed="rId3">
            <a:alphaModFix/>
          </a:blip>
          <a:stretch>
            <a:fillRect/>
          </a:stretch>
        </p:blipFill>
        <p:spPr>
          <a:xfrm>
            <a:off x="3456522" y="2610513"/>
            <a:ext cx="2230974" cy="1246975"/>
          </a:xfrm>
          <a:prstGeom prst="rect">
            <a:avLst/>
          </a:prstGeom>
          <a:noFill/>
          <a:ln>
            <a:noFill/>
          </a:ln>
        </p:spPr>
      </p:pic>
      <p:sp>
        <p:nvSpPr>
          <p:cNvPr id="979" name="Google Shape;979;p161"/>
          <p:cNvSpPr txBox="1"/>
          <p:nvPr/>
        </p:nvSpPr>
        <p:spPr>
          <a:xfrm>
            <a:off x="3534500" y="4200500"/>
            <a:ext cx="21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6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995" name="Google Shape;995;p164"/>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Programación web</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Distintas maneras de probar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Tipos de datos en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Variables en Javascript</a:t>
            </a:r>
            <a:endParaRPr sz="1350">
              <a:solidFill>
                <a:schemeClr val="lt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6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16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07"/>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Acuerdos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y compromisos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08"/>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08"/>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365" name="Google Shape;365;p108"/>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Convivencia</a:t>
            </a:r>
            <a:endParaRPr b="1" sz="4000">
              <a:solidFill>
                <a:schemeClr val="dk1"/>
              </a:solidFill>
              <a:latin typeface="DM Sans"/>
              <a:ea typeface="DM Sans"/>
              <a:cs typeface="DM Sans"/>
              <a:sym typeface="DM Sans"/>
            </a:endParaRPr>
          </a:p>
        </p:txBody>
      </p:sp>
      <p:sp>
        <p:nvSpPr>
          <p:cNvPr id="366" name="Google Shape;366;p108"/>
          <p:cNvSpPr txBox="1"/>
          <p:nvPr/>
        </p:nvSpPr>
        <p:spPr>
          <a:xfrm>
            <a:off x="473350" y="1908175"/>
            <a:ext cx="3834600" cy="2260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Conoce aquí nuestro </a:t>
            </a:r>
            <a:r>
              <a:rPr lang="es" sz="1350" u="sng">
                <a:solidFill>
                  <a:srgbClr val="83AEFB"/>
                </a:solidFill>
                <a:latin typeface="DM Sans"/>
                <a:ea typeface="DM Sans"/>
                <a:cs typeface="DM Sans"/>
                <a:sym typeface="DM Sans"/>
                <a:hlinkClick r:id="rId3">
                  <a:extLst>
                    <a:ext uri="{A12FA001-AC4F-418D-AE19-62706E023703}">
                      <ahyp:hlinkClr val="tx"/>
                    </a:ext>
                  </a:extLst>
                </a:hlinkClick>
              </a:rPr>
              <a:t>código de conducta</a:t>
            </a:r>
            <a:r>
              <a:rPr lang="es" sz="1350">
                <a:solidFill>
                  <a:schemeClr val="dk1"/>
                </a:solidFill>
                <a:latin typeface="DM Sans"/>
                <a:ea typeface="DM Sans"/>
                <a:cs typeface="DM Sans"/>
                <a:sym typeface="DM Sans"/>
              </a:rPr>
              <a:t> y ayúdanos a generar un ambiente de clases súper ameno.</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Durante las clases, emplea los medios de comunicación oficiales para canalizar tus dudas, consultas y/o comentarios: </a:t>
            </a:r>
            <a:r>
              <a:rPr b="1" lang="es" sz="1350">
                <a:solidFill>
                  <a:schemeClr val="dk1"/>
                </a:solidFill>
                <a:latin typeface="DM Sans"/>
                <a:ea typeface="DM Sans"/>
                <a:cs typeface="DM Sans"/>
                <a:sym typeface="DM Sans"/>
              </a:rPr>
              <a:t>chat Zoom público y privado, y Slack.</a:t>
            </a:r>
            <a:endParaRPr b="1" sz="1350">
              <a:latin typeface="DM Sans"/>
              <a:ea typeface="DM Sans"/>
              <a:cs typeface="DM Sans"/>
              <a:sym typeface="DM Sans"/>
            </a:endParaRPr>
          </a:p>
        </p:txBody>
      </p:sp>
      <p:sp>
        <p:nvSpPr>
          <p:cNvPr id="367" name="Google Shape;367;p108"/>
          <p:cNvSpPr txBox="1"/>
          <p:nvPr/>
        </p:nvSpPr>
        <p:spPr>
          <a:xfrm>
            <a:off x="4527575"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Ten en cuenta </a:t>
            </a:r>
            <a:r>
              <a:rPr b="1" lang="es" sz="1350">
                <a:solidFill>
                  <a:schemeClr val="dk1"/>
                </a:solidFill>
                <a:latin typeface="DM Sans"/>
                <a:ea typeface="DM Sans"/>
                <a:cs typeface="DM Sans"/>
                <a:sym typeface="DM Sans"/>
              </a:rPr>
              <a:t>las normas</a:t>
            </a:r>
            <a:r>
              <a:rPr lang="es" sz="1350">
                <a:solidFill>
                  <a:schemeClr val="dk1"/>
                </a:solidFill>
                <a:latin typeface="DM Sans"/>
                <a:ea typeface="DM Sans"/>
                <a:cs typeface="DM Sans"/>
                <a:sym typeface="DM Sans"/>
              </a:rPr>
              <a:t> del </a:t>
            </a:r>
            <a:r>
              <a:rPr lang="es" sz="1350">
                <a:solidFill>
                  <a:schemeClr val="dk1"/>
                </a:solidFill>
                <a:latin typeface="DM Sans"/>
                <a:ea typeface="DM Sans"/>
                <a:cs typeface="DM Sans"/>
                <a:sym typeface="DM Sans"/>
              </a:rPr>
              <a:t>buen hablante y del buen oyente</a:t>
            </a:r>
            <a:r>
              <a:rPr lang="es" sz="1350">
                <a:solidFill>
                  <a:schemeClr val="dk1"/>
                </a:solidFill>
                <a:latin typeface="DM Sans"/>
                <a:ea typeface="DM Sans"/>
                <a:cs typeface="DM Sans"/>
                <a:sym typeface="DM Sans"/>
              </a:rPr>
              <a:t>, que nunca están de más. </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Verifica el estado de</a:t>
            </a:r>
            <a:r>
              <a:rPr b="1" lang="es" sz="1350">
                <a:solidFill>
                  <a:schemeClr val="dk1"/>
                </a:solidFill>
                <a:latin typeface="DM Sans"/>
                <a:ea typeface="DM Sans"/>
                <a:cs typeface="DM Sans"/>
                <a:sym typeface="DM Sans"/>
              </a:rPr>
              <a:t> la cámara y/o el micrófono</a:t>
            </a:r>
            <a:r>
              <a:rPr lang="es" sz="1350">
                <a:solidFill>
                  <a:schemeClr val="dk1"/>
                </a:solidFill>
                <a:latin typeface="DM Sans"/>
                <a:ea typeface="DM Sans"/>
                <a:cs typeface="DM Sans"/>
                <a:sym typeface="DM Sans"/>
              </a:rPr>
              <a:t> (on/off) de manera que esto no afecte la dinámica de la clase. </a:t>
            </a:r>
            <a:endParaRPr sz="135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109"/>
          <p:cNvPicPr preferRelativeResize="0"/>
          <p:nvPr/>
        </p:nvPicPr>
        <p:blipFill rotWithShape="1">
          <a:blip r:embed="rId3">
            <a:alphaModFix/>
          </a:blip>
          <a:srcRect b="80" l="19552" r="37720" t="-80"/>
          <a:stretch/>
        </p:blipFill>
        <p:spPr>
          <a:xfrm>
            <a:off x="5846675" y="-64575"/>
            <a:ext cx="3338726" cy="5208076"/>
          </a:xfrm>
          <a:prstGeom prst="rect">
            <a:avLst/>
          </a:prstGeom>
          <a:noFill/>
          <a:ln>
            <a:noFill/>
          </a:ln>
        </p:spPr>
      </p:pic>
      <p:sp>
        <p:nvSpPr>
          <p:cNvPr id="373" name="Google Shape;373;p109"/>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9"/>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Distractores</a:t>
            </a:r>
            <a:endParaRPr b="1" sz="4000">
              <a:solidFill>
                <a:schemeClr val="dk1"/>
              </a:solidFill>
              <a:latin typeface="DM Sans"/>
              <a:ea typeface="DM Sans"/>
              <a:cs typeface="DM Sans"/>
              <a:sym typeface="DM Sans"/>
            </a:endParaRPr>
          </a:p>
        </p:txBody>
      </p:sp>
      <p:sp>
        <p:nvSpPr>
          <p:cNvPr id="375" name="Google Shape;375;p109"/>
          <p:cNvSpPr txBox="1"/>
          <p:nvPr/>
        </p:nvSpPr>
        <p:spPr>
          <a:xfrm>
            <a:off x="473350" y="1908175"/>
            <a:ext cx="4322400" cy="2257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Encuentra tu espacio y crea el momento oportuno para </a:t>
            </a:r>
            <a:r>
              <a:rPr b="1" lang="es" sz="1350">
                <a:solidFill>
                  <a:schemeClr val="dk1"/>
                </a:solidFill>
                <a:latin typeface="DM Sans"/>
                <a:ea typeface="DM Sans"/>
                <a:cs typeface="DM Sans"/>
                <a:sym typeface="DM Sans"/>
              </a:rPr>
              <a:t>disfrutar de aprender</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Evita dispositivos y aplicaciones que puedan </a:t>
            </a:r>
            <a:r>
              <a:rPr b="1" lang="es" sz="1350">
                <a:solidFill>
                  <a:schemeClr val="dk1"/>
                </a:solidFill>
                <a:latin typeface="DM Sans"/>
                <a:ea typeface="DM Sans"/>
                <a:cs typeface="DM Sans"/>
                <a:sym typeface="DM Sans"/>
              </a:rPr>
              <a:t>robar tu atención</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 sz="1350">
                <a:solidFill>
                  <a:schemeClr val="dk1"/>
                </a:solidFill>
                <a:latin typeface="DM Sans"/>
                <a:ea typeface="DM Sans"/>
                <a:cs typeface="DM Sans"/>
                <a:sym typeface="DM Sans"/>
              </a:rPr>
              <a:t>Mantén la </a:t>
            </a:r>
            <a:r>
              <a:rPr b="1" lang="es" sz="1350">
                <a:solidFill>
                  <a:schemeClr val="dk1"/>
                </a:solidFill>
                <a:latin typeface="DM Sans"/>
                <a:ea typeface="DM Sans"/>
                <a:cs typeface="DM Sans"/>
                <a:sym typeface="DM Sans"/>
              </a:rPr>
              <a:t>mente abierta y flexible</a:t>
            </a:r>
            <a:r>
              <a:rPr lang="es" sz="1350">
                <a:solidFill>
                  <a:schemeClr val="dk1"/>
                </a:solidFill>
                <a:latin typeface="DM Sans"/>
                <a:ea typeface="DM Sans"/>
                <a:cs typeface="DM Sans"/>
                <a:sym typeface="DM Sans"/>
              </a:rPr>
              <a:t>, los prejuicios y paradigmas no están invitados</a:t>
            </a:r>
            <a:endParaRPr sz="1350">
              <a:solidFill>
                <a:schemeClr val="dk1"/>
              </a:solidFill>
              <a:latin typeface="DM Sans"/>
              <a:ea typeface="DM Sans"/>
              <a:cs typeface="DM Sans"/>
              <a:sym typeface="DM Sans"/>
            </a:endParaRPr>
          </a:p>
        </p:txBody>
      </p:sp>
      <p:pic>
        <p:nvPicPr>
          <p:cNvPr id="376" name="Google Shape;376;p10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7" name="Google Shape;377;p109"/>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